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iyOOS+GzUytdnRNQcR+ibXUvsp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86" name="Shape 86"/>
        <p:cNvGrpSpPr/>
        <p:nvPr/>
      </p:nvGrpSpPr>
      <p:grpSpPr>
        <a:xfrm>
          <a:off x="0" y="0"/>
          <a:ext cx="0" cy="0"/>
          <a:chOff x="0" y="0"/>
          <a:chExt cx="0" cy="0"/>
        </a:xfrm>
      </p:grpSpPr>
      <p:sp>
        <p:nvSpPr>
          <p:cNvPr id="87" name="Google Shape;8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8" name="Google Shape;88;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92" name="Shape 92"/>
        <p:cNvGrpSpPr/>
        <p:nvPr/>
      </p:nvGrpSpPr>
      <p:grpSpPr>
        <a:xfrm>
          <a:off x="0" y="0"/>
          <a:ext cx="0" cy="0"/>
          <a:chOff x="0" y="0"/>
          <a:chExt cx="0" cy="0"/>
        </a:xfrm>
      </p:grpSpPr>
      <p:sp>
        <p:nvSpPr>
          <p:cNvPr id="93" name="Google Shape;93;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4" name="Google Shape;94;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98" name="Shape 98"/>
        <p:cNvGrpSpPr/>
        <p:nvPr/>
      </p:nvGrpSpPr>
      <p:grpSpPr>
        <a:xfrm>
          <a:off x="0" y="0"/>
          <a:ext cx="0" cy="0"/>
          <a:chOff x="0" y="0"/>
          <a:chExt cx="0" cy="0"/>
        </a:xfrm>
      </p:grpSpPr>
      <p:sp>
        <p:nvSpPr>
          <p:cNvPr id="99" name="Google Shape;99;p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0" name="Google Shape;100;p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104" name="Shape 104"/>
        <p:cNvGrpSpPr/>
        <p:nvPr/>
      </p:nvGrpSpPr>
      <p:grpSpPr>
        <a:xfrm>
          <a:off x="0" y="0"/>
          <a:ext cx="0" cy="0"/>
          <a:chOff x="0" y="0"/>
          <a:chExt cx="0" cy="0"/>
        </a:xfrm>
      </p:grpSpPr>
      <p:sp>
        <p:nvSpPr>
          <p:cNvPr id="105" name="Google Shape;10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6" name="Google Shape;106;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111" name="Shape 111"/>
        <p:cNvGrpSpPr/>
        <p:nvPr/>
      </p:nvGrpSpPr>
      <p:grpSpPr>
        <a:xfrm>
          <a:off x="0" y="0"/>
          <a:ext cx="0" cy="0"/>
          <a:chOff x="0" y="0"/>
          <a:chExt cx="0" cy="0"/>
        </a:xfrm>
      </p:grpSpPr>
      <p:sp>
        <p:nvSpPr>
          <p:cNvPr id="112" name="Google Shape;112;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20" name="Shape 120"/>
        <p:cNvGrpSpPr/>
        <p:nvPr/>
      </p:nvGrpSpPr>
      <p:grpSpPr>
        <a:xfrm>
          <a:off x="0" y="0"/>
          <a:ext cx="0" cy="0"/>
          <a:chOff x="0" y="0"/>
          <a:chExt cx="0" cy="0"/>
        </a:xfrm>
      </p:grpSpPr>
      <p:sp>
        <p:nvSpPr>
          <p:cNvPr id="121" name="Google Shape;12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2" name="Google Shape;12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125" name="Shape 125"/>
        <p:cNvGrpSpPr/>
        <p:nvPr/>
      </p:nvGrpSpPr>
      <p:grpSpPr>
        <a:xfrm>
          <a:off x="0" y="0"/>
          <a:ext cx="0" cy="0"/>
          <a:chOff x="0" y="0"/>
          <a:chExt cx="0" cy="0"/>
        </a:xfrm>
      </p:grpSpPr>
      <p:sp>
        <p:nvSpPr>
          <p:cNvPr id="126" name="Google Shape;12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29" name="Shape 129"/>
        <p:cNvGrpSpPr/>
        <p:nvPr/>
      </p:nvGrpSpPr>
      <p:grpSpPr>
        <a:xfrm>
          <a:off x="0" y="0"/>
          <a:ext cx="0" cy="0"/>
          <a:chOff x="0" y="0"/>
          <a:chExt cx="0" cy="0"/>
        </a:xfrm>
      </p:grpSpPr>
      <p:sp>
        <p:nvSpPr>
          <p:cNvPr id="130" name="Google Shape;130;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1" name="Google Shape;131;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136" name="Shape 136"/>
        <p:cNvGrpSpPr/>
        <p:nvPr/>
      </p:nvGrpSpPr>
      <p:grpSpPr>
        <a:xfrm>
          <a:off x="0" y="0"/>
          <a:ext cx="0" cy="0"/>
          <a:chOff x="0" y="0"/>
          <a:chExt cx="0" cy="0"/>
        </a:xfrm>
      </p:grpSpPr>
      <p:sp>
        <p:nvSpPr>
          <p:cNvPr id="137" name="Google Shape;137;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8" name="Google Shape;138;p37"/>
          <p:cNvSpPr/>
          <p:nvPr>
            <p:ph idx="2" type="pic"/>
          </p:nvPr>
        </p:nvSpPr>
        <p:spPr>
          <a:xfrm>
            <a:off x="5183188" y="987425"/>
            <a:ext cx="6172200" cy="4873625"/>
          </a:xfrm>
          <a:prstGeom prst="rect">
            <a:avLst/>
          </a:prstGeom>
          <a:noFill/>
          <a:ln>
            <a:noFill/>
          </a:ln>
        </p:spPr>
      </p:sp>
      <p:sp>
        <p:nvSpPr>
          <p:cNvPr id="139" name="Google Shape;139;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43" name="Shape 143"/>
        <p:cNvGrpSpPr/>
        <p:nvPr/>
      </p:nvGrpSpPr>
      <p:grpSpPr>
        <a:xfrm>
          <a:off x="0" y="0"/>
          <a:ext cx="0" cy="0"/>
          <a:chOff x="0" y="0"/>
          <a:chExt cx="0" cy="0"/>
        </a:xfrm>
      </p:grpSpPr>
      <p:sp>
        <p:nvSpPr>
          <p:cNvPr id="144" name="Google Shape;14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5" name="Google Shape;145;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49" name="Shape 149"/>
        <p:cNvGrpSpPr/>
        <p:nvPr/>
      </p:nvGrpSpPr>
      <p:grpSpPr>
        <a:xfrm>
          <a:off x="0" y="0"/>
          <a:ext cx="0" cy="0"/>
          <a:chOff x="0" y="0"/>
          <a:chExt cx="0" cy="0"/>
        </a:xfrm>
      </p:grpSpPr>
      <p:sp>
        <p:nvSpPr>
          <p:cNvPr id="150" name="Google Shape;150;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1" name="Google Shape;151;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61" name="Shape 161"/>
        <p:cNvGrpSpPr/>
        <p:nvPr/>
      </p:nvGrpSpPr>
      <p:grpSpPr>
        <a:xfrm>
          <a:off x="0" y="0"/>
          <a:ext cx="0" cy="0"/>
          <a:chOff x="0" y="0"/>
          <a:chExt cx="0" cy="0"/>
        </a:xfrm>
      </p:grpSpPr>
      <p:sp>
        <p:nvSpPr>
          <p:cNvPr id="162" name="Google Shape;162;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4" name="Google Shape;16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67" name="Shape 167"/>
        <p:cNvGrpSpPr/>
        <p:nvPr/>
      </p:nvGrpSpPr>
      <p:grpSpPr>
        <a:xfrm>
          <a:off x="0" y="0"/>
          <a:ext cx="0" cy="0"/>
          <a:chOff x="0" y="0"/>
          <a:chExt cx="0" cy="0"/>
        </a:xfrm>
      </p:grpSpPr>
      <p:sp>
        <p:nvSpPr>
          <p:cNvPr id="168" name="Google Shape;16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173" name="Shape 173"/>
        <p:cNvGrpSpPr/>
        <p:nvPr/>
      </p:nvGrpSpPr>
      <p:grpSpPr>
        <a:xfrm>
          <a:off x="0" y="0"/>
          <a:ext cx="0" cy="0"/>
          <a:chOff x="0" y="0"/>
          <a:chExt cx="0" cy="0"/>
        </a:xfrm>
      </p:grpSpPr>
      <p:sp>
        <p:nvSpPr>
          <p:cNvPr id="174" name="Google Shape;174;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6" name="Google Shape;17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179" name="Shape 179"/>
        <p:cNvGrpSpPr/>
        <p:nvPr/>
      </p:nvGrpSpPr>
      <p:grpSpPr>
        <a:xfrm>
          <a:off x="0" y="0"/>
          <a:ext cx="0" cy="0"/>
          <a:chOff x="0" y="0"/>
          <a:chExt cx="0" cy="0"/>
        </a:xfrm>
      </p:grpSpPr>
      <p:sp>
        <p:nvSpPr>
          <p:cNvPr id="180" name="Google Shape;18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186" name="Shape 186"/>
        <p:cNvGrpSpPr/>
        <p:nvPr/>
      </p:nvGrpSpPr>
      <p:grpSpPr>
        <a:xfrm>
          <a:off x="0" y="0"/>
          <a:ext cx="0" cy="0"/>
          <a:chOff x="0" y="0"/>
          <a:chExt cx="0" cy="0"/>
        </a:xfrm>
      </p:grpSpPr>
      <p:sp>
        <p:nvSpPr>
          <p:cNvPr id="187" name="Google Shape;187;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9" name="Google Shape;189;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1" name="Google Shape;191;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195" name="Shape 195"/>
        <p:cNvGrpSpPr/>
        <p:nvPr/>
      </p:nvGrpSpPr>
      <p:grpSpPr>
        <a:xfrm>
          <a:off x="0" y="0"/>
          <a:ext cx="0" cy="0"/>
          <a:chOff x="0" y="0"/>
          <a:chExt cx="0" cy="0"/>
        </a:xfrm>
      </p:grpSpPr>
      <p:sp>
        <p:nvSpPr>
          <p:cNvPr id="196" name="Google Shape;19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200" name="Shape 200"/>
        <p:cNvGrpSpPr/>
        <p:nvPr/>
      </p:nvGrpSpPr>
      <p:grpSpPr>
        <a:xfrm>
          <a:off x="0" y="0"/>
          <a:ext cx="0" cy="0"/>
          <a:chOff x="0" y="0"/>
          <a:chExt cx="0" cy="0"/>
        </a:xfrm>
      </p:grpSpPr>
      <p:sp>
        <p:nvSpPr>
          <p:cNvPr id="201" name="Google Shape;20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3" name="Shape 23"/>
        <p:cNvGrpSpPr/>
        <p:nvPr/>
      </p:nvGrpSpPr>
      <p:grpSpPr>
        <a:xfrm>
          <a:off x="0" y="0"/>
          <a:ext cx="0" cy="0"/>
          <a:chOff x="0" y="0"/>
          <a:chExt cx="0" cy="0"/>
        </a:xfrm>
      </p:grpSpPr>
      <p:sp>
        <p:nvSpPr>
          <p:cNvPr id="24" name="Google Shape;24;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204" name="Shape 204"/>
        <p:cNvGrpSpPr/>
        <p:nvPr/>
      </p:nvGrpSpPr>
      <p:grpSpPr>
        <a:xfrm>
          <a:off x="0" y="0"/>
          <a:ext cx="0" cy="0"/>
          <a:chOff x="0" y="0"/>
          <a:chExt cx="0" cy="0"/>
        </a:xfrm>
      </p:grpSpPr>
      <p:sp>
        <p:nvSpPr>
          <p:cNvPr id="205" name="Google Shape;205;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7" name="Google Shape;207;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8" name="Google Shape;20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211" name="Shape 211"/>
        <p:cNvGrpSpPr/>
        <p:nvPr/>
      </p:nvGrpSpPr>
      <p:grpSpPr>
        <a:xfrm>
          <a:off x="0" y="0"/>
          <a:ext cx="0" cy="0"/>
          <a:chOff x="0" y="0"/>
          <a:chExt cx="0" cy="0"/>
        </a:xfrm>
      </p:grpSpPr>
      <p:sp>
        <p:nvSpPr>
          <p:cNvPr id="212" name="Google Shape;21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49"/>
          <p:cNvSpPr/>
          <p:nvPr>
            <p:ph idx="2" type="pic"/>
          </p:nvPr>
        </p:nvSpPr>
        <p:spPr>
          <a:xfrm>
            <a:off x="5183188" y="987425"/>
            <a:ext cx="6172200" cy="4873625"/>
          </a:xfrm>
          <a:prstGeom prst="rect">
            <a:avLst/>
          </a:prstGeom>
          <a:noFill/>
          <a:ln>
            <a:noFill/>
          </a:ln>
        </p:spPr>
      </p:sp>
      <p:sp>
        <p:nvSpPr>
          <p:cNvPr id="214" name="Google Shape;21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5" name="Google Shape;21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218" name="Shape 218"/>
        <p:cNvGrpSpPr/>
        <p:nvPr/>
      </p:nvGrpSpPr>
      <p:grpSpPr>
        <a:xfrm>
          <a:off x="0" y="0"/>
          <a:ext cx="0" cy="0"/>
          <a:chOff x="0" y="0"/>
          <a:chExt cx="0" cy="0"/>
        </a:xfrm>
      </p:grpSpPr>
      <p:sp>
        <p:nvSpPr>
          <p:cNvPr id="219" name="Google Shape;219;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224" name="Shape 224"/>
        <p:cNvGrpSpPr/>
        <p:nvPr/>
      </p:nvGrpSpPr>
      <p:grpSpPr>
        <a:xfrm>
          <a:off x="0" y="0"/>
          <a:ext cx="0" cy="0"/>
          <a:chOff x="0" y="0"/>
          <a:chExt cx="0" cy="0"/>
        </a:xfrm>
      </p:grpSpPr>
      <p:sp>
        <p:nvSpPr>
          <p:cNvPr id="225" name="Google Shape;225;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29" name="Shape 29"/>
        <p:cNvGrpSpPr/>
        <p:nvPr/>
      </p:nvGrpSpPr>
      <p:grpSpPr>
        <a:xfrm>
          <a:off x="0" y="0"/>
          <a:ext cx="0" cy="0"/>
          <a:chOff x="0" y="0"/>
          <a:chExt cx="0" cy="0"/>
        </a:xfrm>
      </p:grpSpPr>
      <p:sp>
        <p:nvSpPr>
          <p:cNvPr id="30" name="Google Shape;3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6" name="Shape 36"/>
        <p:cNvGrpSpPr/>
        <p:nvPr/>
      </p:nvGrpSpPr>
      <p:grpSpPr>
        <a:xfrm>
          <a:off x="0" y="0"/>
          <a:ext cx="0" cy="0"/>
          <a:chOff x="0" y="0"/>
          <a:chExt cx="0" cy="0"/>
        </a:xfrm>
      </p:grpSpPr>
      <p:sp>
        <p:nvSpPr>
          <p:cNvPr id="37" name="Google Shape;37;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5" name="Shape 45"/>
        <p:cNvGrpSpPr/>
        <p:nvPr/>
      </p:nvGrpSpPr>
      <p:grpSpPr>
        <a:xfrm>
          <a:off x="0" y="0"/>
          <a:ext cx="0" cy="0"/>
          <a:chOff x="0" y="0"/>
          <a:chExt cx="0" cy="0"/>
        </a:xfrm>
      </p:grpSpPr>
      <p:sp>
        <p:nvSpPr>
          <p:cNvPr id="46" name="Google Shape;4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0" name="Shape 50"/>
        <p:cNvGrpSpPr/>
        <p:nvPr/>
      </p:nvGrpSpPr>
      <p:grpSpPr>
        <a:xfrm>
          <a:off x="0" y="0"/>
          <a:ext cx="0" cy="0"/>
          <a:chOff x="0" y="0"/>
          <a:chExt cx="0" cy="0"/>
        </a:xfrm>
      </p:grpSpPr>
      <p:sp>
        <p:nvSpPr>
          <p:cNvPr id="51" name="Google Shape;5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5183188" y="987425"/>
            <a:ext cx="6172200" cy="4873625"/>
          </a:xfrm>
          <a:prstGeom prst="rect">
            <a:avLst/>
          </a:prstGeom>
          <a:noFill/>
          <a:ln>
            <a:noFill/>
          </a:ln>
        </p:spPr>
      </p:sp>
      <p:sp>
        <p:nvSpPr>
          <p:cNvPr id="64" name="Google Shape;64;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2" name="Google Shape;82;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7" name="Google Shape;15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2.jpg"/><Relationship Id="rId7" Type="http://schemas.openxmlformats.org/officeDocument/2006/relationships/image" Target="../media/image21.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www.physio-pedia.com/Short-form_McGill_Pain_Questionnaire" TargetMode="External"/><Relationship Id="rId4" Type="http://schemas.openxmlformats.org/officeDocument/2006/relationships/image" Target="../media/image25.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carloleopoldo.reinotti@mail.polimi.it" TargetMode="External"/><Relationship Id="rId4" Type="http://schemas.openxmlformats.org/officeDocument/2006/relationships/hyperlink" Target="mailto:enrico.sarneri@mail.polimi.it" TargetMode="External"/><Relationship Id="rId5" Type="http://schemas.openxmlformats.org/officeDocument/2006/relationships/image" Target="../media/image14.jpg"/><Relationship Id="rId6"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pubmed.ncbi.nlm.nih.gov/28211829/" TargetMode="External"/><Relationship Id="rId4" Type="http://schemas.openxmlformats.org/officeDocument/2006/relationships/hyperlink" Target="https://pubmed.ncbi.nlm.nih.gov/28211829/" TargetMode="External"/><Relationship Id="rId5" Type="http://schemas.openxmlformats.org/officeDocument/2006/relationships/hyperlink" Target="https://academic.oup.com/painmedicine/article/20/10/2051/5511535" TargetMode="External"/><Relationship Id="rId6" Type="http://schemas.openxmlformats.org/officeDocument/2006/relationships/image" Target="../media/image19.jpg"/><Relationship Id="rId7"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nvSpPr>
        <p:spPr>
          <a:xfrm>
            <a:off x="1236175" y="4147660"/>
            <a:ext cx="4635659"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Calibri"/>
                <a:ea typeface="Calibri"/>
                <a:cs typeface="Calibri"/>
                <a:sym typeface="Calibri"/>
              </a:rPr>
              <a:t>XR8: HOLOLIMB</a:t>
            </a:r>
            <a:endParaRPr/>
          </a:p>
        </p:txBody>
      </p:sp>
      <p:sp>
        <p:nvSpPr>
          <p:cNvPr id="235" name="Google Shape;235;p1"/>
          <p:cNvSpPr txBox="1"/>
          <p:nvPr/>
        </p:nvSpPr>
        <p:spPr>
          <a:xfrm>
            <a:off x="1863006" y="1674674"/>
            <a:ext cx="8427721"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0" i="0" lang="it-IT" sz="5400" u="none" cap="none" strike="noStrike">
                <a:solidFill>
                  <a:srgbClr val="000000"/>
                </a:solidFill>
                <a:latin typeface="Calibri"/>
                <a:ea typeface="Calibri"/>
                <a:cs typeface="Calibri"/>
                <a:sym typeface="Calibri"/>
              </a:rPr>
              <a:t>ADVANCED USER INTERFACES A.Y. 2021/2022</a:t>
            </a:r>
            <a:endParaRPr/>
          </a:p>
        </p:txBody>
      </p:sp>
      <p:sp>
        <p:nvSpPr>
          <p:cNvPr id="236" name="Google Shape;236;p1"/>
          <p:cNvSpPr txBox="1"/>
          <p:nvPr/>
        </p:nvSpPr>
        <p:spPr>
          <a:xfrm>
            <a:off x="2538648" y="5464366"/>
            <a:ext cx="71148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2800">
                <a:solidFill>
                  <a:schemeClr val="dk1"/>
                </a:solidFill>
                <a:latin typeface="Calibri"/>
                <a:ea typeface="Calibri"/>
                <a:cs typeface="Calibri"/>
                <a:sym typeface="Calibri"/>
              </a:rPr>
              <a:t>Professor</a:t>
            </a:r>
            <a:r>
              <a:rPr b="0" i="0" lang="it-IT" sz="2800" u="none" cap="none" strike="noStrike">
                <a:solidFill>
                  <a:schemeClr val="dk1"/>
                </a:solidFill>
                <a:latin typeface="Calibri"/>
                <a:ea typeface="Calibri"/>
                <a:cs typeface="Calibri"/>
                <a:sym typeface="Calibri"/>
              </a:rPr>
              <a:t>: Franca Garzotto</a:t>
            </a:r>
            <a:endParaRPr b="0" i="0" sz="2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it-IT" sz="2800" u="none" cap="none" strike="noStrike">
                <a:solidFill>
                  <a:schemeClr val="dk1"/>
                </a:solidFill>
                <a:latin typeface="Calibri"/>
                <a:ea typeface="Calibri"/>
                <a:cs typeface="Calibri"/>
                <a:sym typeface="Calibri"/>
              </a:rPr>
              <a:t>Tutors: Francesco Vona, Alberto Patti, Luca Pieri</a:t>
            </a:r>
            <a:endParaRPr/>
          </a:p>
        </p:txBody>
      </p:sp>
      <p:pic>
        <p:nvPicPr>
          <p:cNvPr id="237" name="Google Shape;237;p1"/>
          <p:cNvPicPr preferRelativeResize="0"/>
          <p:nvPr/>
        </p:nvPicPr>
        <p:blipFill rotWithShape="1">
          <a:blip r:embed="rId3">
            <a:alphaModFix/>
          </a:blip>
          <a:srcRect b="0" l="0" r="0" t="0"/>
          <a:stretch/>
        </p:blipFill>
        <p:spPr>
          <a:xfrm>
            <a:off x="7017744" y="4038635"/>
            <a:ext cx="4304940" cy="10490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Scenario 1</a:t>
            </a:r>
            <a:endParaRPr/>
          </a:p>
        </p:txBody>
      </p:sp>
      <p:sp>
        <p:nvSpPr>
          <p:cNvPr id="325" name="Google Shape;32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it-IT"/>
              <a:t>Peter has lost his left hand and is about to start his first therapeutic visit to heal from PLS. The clinic’s operator gives him a seat and helps him to wear the Hololens 2. Since it’s Peter’s first visit, the operator guides him through the  Hololens 2 tutorial. Then Peter is asked to open the Hololimb application and guided by the operator through the menus in order to modify the arm’s properties such as the position, the size and the rotations of the joints. Peter is asked to enter the Therapy mode and select the three parameters (Starting level of visibility, Ending level of visibility, Transition duration) and press the start button. Once the ending message appears, Peter can fill both the questionnaire following the operator’s explanations and end the visit.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Scenario 2</a:t>
            </a:r>
            <a:endParaRPr/>
          </a:p>
        </p:txBody>
      </p:sp>
      <p:sp>
        <p:nvSpPr>
          <p:cNvPr id="331" name="Google Shape;33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it-IT"/>
              <a:t>Anna works in a clinic that provides treatments for PLS. Today she has an appointment with a patient who has lost his right arm and has already carried out most of his visits. Anna helps the patient to wear the Hololens 2 and opens the Windows Device Portal(WDP) to see the stream. Since the patient is now familiar with the application, Anna needs only to tell him the parameters of this visit. At the end of the therapy he patient fills out the questionnaire but doesn’t remember the specific meaning of a value. Anna clarifies the doubt and the patient can procede to the end of the visit. Once the patient has left, Anna uses the WDP to retrieve the .json files of the patient and renames them according to the clinic’s policy.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Technology</a:t>
            </a:r>
            <a:endParaRPr/>
          </a:p>
        </p:txBody>
      </p:sp>
      <p:pic>
        <p:nvPicPr>
          <p:cNvPr id="337" name="Google Shape;337;p12"/>
          <p:cNvPicPr preferRelativeResize="0"/>
          <p:nvPr/>
        </p:nvPicPr>
        <p:blipFill rotWithShape="1">
          <a:blip r:embed="rId3">
            <a:alphaModFix/>
          </a:blip>
          <a:srcRect b="0" l="0" r="0" t="0"/>
          <a:stretch/>
        </p:blipFill>
        <p:spPr>
          <a:xfrm>
            <a:off x="74500" y="2238763"/>
            <a:ext cx="3661719" cy="2463339"/>
          </a:xfrm>
          <a:prstGeom prst="rect">
            <a:avLst/>
          </a:prstGeom>
          <a:noFill/>
          <a:ln>
            <a:noFill/>
          </a:ln>
          <a:effectLst>
            <a:outerShdw blurRad="292100" rotWithShape="0" algn="tl" dir="2700000" dist="139700">
              <a:srgbClr val="333333">
                <a:alpha val="64705"/>
              </a:srgbClr>
            </a:outerShdw>
          </a:effectLst>
        </p:spPr>
      </p:pic>
      <p:pic>
        <p:nvPicPr>
          <p:cNvPr id="338" name="Google Shape;338;p12"/>
          <p:cNvPicPr preferRelativeResize="0"/>
          <p:nvPr/>
        </p:nvPicPr>
        <p:blipFill rotWithShape="1">
          <a:blip r:embed="rId4">
            <a:alphaModFix/>
          </a:blip>
          <a:srcRect b="0" l="0" r="0" t="0"/>
          <a:stretch/>
        </p:blipFill>
        <p:spPr>
          <a:xfrm>
            <a:off x="685817" y="4771697"/>
            <a:ext cx="2702075" cy="1635466"/>
          </a:xfrm>
          <a:prstGeom prst="rect">
            <a:avLst/>
          </a:prstGeom>
          <a:noFill/>
          <a:ln>
            <a:noFill/>
          </a:ln>
        </p:spPr>
      </p:pic>
      <p:pic>
        <p:nvPicPr>
          <p:cNvPr id="339" name="Google Shape;339;p12"/>
          <p:cNvPicPr preferRelativeResize="0"/>
          <p:nvPr/>
        </p:nvPicPr>
        <p:blipFill rotWithShape="1">
          <a:blip r:embed="rId5">
            <a:alphaModFix/>
          </a:blip>
          <a:srcRect b="0" l="0" r="0" t="0"/>
          <a:stretch/>
        </p:blipFill>
        <p:spPr>
          <a:xfrm>
            <a:off x="4324176" y="2238763"/>
            <a:ext cx="3418079" cy="2000354"/>
          </a:xfrm>
          <a:prstGeom prst="rect">
            <a:avLst/>
          </a:prstGeom>
          <a:noFill/>
          <a:ln>
            <a:noFill/>
          </a:ln>
        </p:spPr>
      </p:pic>
      <p:pic>
        <p:nvPicPr>
          <p:cNvPr id="340" name="Google Shape;340;p12"/>
          <p:cNvPicPr preferRelativeResize="0"/>
          <p:nvPr/>
        </p:nvPicPr>
        <p:blipFill rotWithShape="1">
          <a:blip r:embed="rId6">
            <a:alphaModFix/>
          </a:blip>
          <a:srcRect b="0" l="0" r="0" t="0"/>
          <a:stretch/>
        </p:blipFill>
        <p:spPr>
          <a:xfrm>
            <a:off x="6184997" y="3682941"/>
            <a:ext cx="2347163" cy="111235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341" name="Google Shape;341;p12"/>
          <p:cNvPicPr preferRelativeResize="0"/>
          <p:nvPr/>
        </p:nvPicPr>
        <p:blipFill rotWithShape="1">
          <a:blip r:embed="rId7">
            <a:alphaModFix/>
          </a:blip>
          <a:srcRect b="0" l="0" r="0" t="0"/>
          <a:stretch/>
        </p:blipFill>
        <p:spPr>
          <a:xfrm>
            <a:off x="3913170" y="4020338"/>
            <a:ext cx="2987299" cy="993734"/>
          </a:xfrm>
          <a:prstGeom prst="rect">
            <a:avLst/>
          </a:prstGeom>
          <a:noFill/>
          <a:ln>
            <a:noFill/>
          </a:ln>
        </p:spPr>
      </p:pic>
      <p:pic>
        <p:nvPicPr>
          <p:cNvPr id="342" name="Google Shape;342;p12"/>
          <p:cNvPicPr preferRelativeResize="0"/>
          <p:nvPr/>
        </p:nvPicPr>
        <p:blipFill rotWithShape="1">
          <a:blip r:embed="rId8">
            <a:alphaModFix/>
          </a:blip>
          <a:srcRect b="0" l="21509" r="22457" t="0"/>
          <a:stretch/>
        </p:blipFill>
        <p:spPr>
          <a:xfrm>
            <a:off x="9172296" y="2238763"/>
            <a:ext cx="2686509" cy="2488988"/>
          </a:xfrm>
          <a:prstGeom prst="rect">
            <a:avLst/>
          </a:prstGeom>
          <a:noFill/>
          <a:ln>
            <a:noFill/>
          </a:ln>
        </p:spPr>
      </p:pic>
      <p:sp>
        <p:nvSpPr>
          <p:cNvPr id="343" name="Google Shape;343;p12"/>
          <p:cNvSpPr txBox="1"/>
          <p:nvPr>
            <p:ph idx="1" type="body"/>
          </p:nvPr>
        </p:nvSpPr>
        <p:spPr>
          <a:xfrm>
            <a:off x="4612171" y="5330994"/>
            <a:ext cx="3156261" cy="4730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it-IT" sz="2400"/>
              <a:t>Unity and Visual Studio</a:t>
            </a:r>
            <a:endParaRPr/>
          </a:p>
        </p:txBody>
      </p:sp>
      <p:sp>
        <p:nvSpPr>
          <p:cNvPr id="344" name="Google Shape;344;p12"/>
          <p:cNvSpPr txBox="1"/>
          <p:nvPr/>
        </p:nvSpPr>
        <p:spPr>
          <a:xfrm>
            <a:off x="8992711" y="5342355"/>
            <a:ext cx="30627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chemeClr val="dk1"/>
                </a:solidFill>
                <a:latin typeface="Calibri"/>
                <a:ea typeface="Calibri"/>
                <a:cs typeface="Calibri"/>
                <a:sym typeface="Calibri"/>
              </a:rPr>
              <a:t>Windows Device Portal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magine che contiene persona, interni, guanti&#10;&#10;Descrizione generata automaticamente" id="350" name="Google Shape;350;p13"/>
          <p:cNvPicPr preferRelativeResize="0"/>
          <p:nvPr/>
        </p:nvPicPr>
        <p:blipFill rotWithShape="1">
          <a:blip r:embed="rId3">
            <a:alphaModFix/>
          </a:blip>
          <a:srcRect b="5967" l="0" r="23297" t="3124"/>
          <a:stretch/>
        </p:blipFill>
        <p:spPr>
          <a:xfrm>
            <a:off x="3523486" y="10"/>
            <a:ext cx="8668512" cy="6857990"/>
          </a:xfrm>
          <a:prstGeom prst="rect">
            <a:avLst/>
          </a:prstGeom>
          <a:noFill/>
          <a:ln>
            <a:noFill/>
          </a:ln>
        </p:spPr>
      </p:pic>
      <p:sp>
        <p:nvSpPr>
          <p:cNvPr id="351" name="Google Shape;351;p13"/>
          <p:cNvSpPr/>
          <p:nvPr/>
        </p:nvSpPr>
        <p:spPr>
          <a:xfrm>
            <a:off x="2" y="0"/>
            <a:ext cx="9756601" cy="68580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3"/>
          <p:cNvSpPr/>
          <p:nvPr/>
        </p:nvSpPr>
        <p:spPr>
          <a:xfrm rot="5400000">
            <a:off x="662559" y="605790"/>
            <a:ext cx="73152" cy="5486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13"/>
          <p:cNvSpPr/>
          <p:nvPr/>
        </p:nvSpPr>
        <p:spPr>
          <a:xfrm>
            <a:off x="428244" y="2443480"/>
            <a:ext cx="3300984" cy="9144"/>
          </a:xfrm>
          <a:prstGeom prst="rect">
            <a:avLst/>
          </a:prstGeom>
          <a:solidFill>
            <a:srgbClr val="D5D5D5"/>
          </a:solidFill>
          <a:ln cap="flat" cmpd="sng" w="9525">
            <a:solidFill>
              <a:srgbClr val="D5D5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4" name="Google Shape;354;p13"/>
          <p:cNvSpPr/>
          <p:nvPr/>
        </p:nvSpPr>
        <p:spPr>
          <a:xfrm>
            <a:off x="111060" y="306200"/>
            <a:ext cx="4000501" cy="2199576"/>
          </a:xfrm>
          <a:prstGeom prst="roundRect">
            <a:avLst>
              <a:gd fmla="val 16667" name="adj"/>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lt1"/>
                </a:solidFill>
                <a:latin typeface="Calibri"/>
                <a:ea typeface="Calibri"/>
                <a:cs typeface="Calibri"/>
                <a:sym typeface="Calibri"/>
              </a:rPr>
              <a:t>V</a:t>
            </a:r>
            <a:endParaRPr/>
          </a:p>
        </p:txBody>
      </p:sp>
      <p:sp>
        <p:nvSpPr>
          <p:cNvPr id="355" name="Google Shape;355;p13"/>
          <p:cNvSpPr txBox="1"/>
          <p:nvPr/>
        </p:nvSpPr>
        <p:spPr>
          <a:xfrm>
            <a:off x="699135" y="495389"/>
            <a:ext cx="410644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4400">
                <a:solidFill>
                  <a:schemeClr val="dk1"/>
                </a:solidFill>
                <a:latin typeface="Calibri"/>
                <a:ea typeface="Calibri"/>
                <a:cs typeface="Calibri"/>
                <a:sym typeface="Calibri"/>
              </a:rPr>
              <a:t>Value</a:t>
            </a:r>
            <a:r>
              <a:rPr lang="it-IT" sz="1800">
                <a:solidFill>
                  <a:schemeClr val="dk1"/>
                </a:solidFill>
                <a:latin typeface="Calibri"/>
                <a:ea typeface="Calibri"/>
                <a:cs typeface="Calibri"/>
                <a:sym typeface="Calibri"/>
              </a:rPr>
              <a:t> </a:t>
            </a:r>
            <a:r>
              <a:rPr lang="it-IT" sz="4400">
                <a:solidFill>
                  <a:schemeClr val="dk1"/>
                </a:solidFill>
                <a:latin typeface="Calibri"/>
                <a:ea typeface="Calibri"/>
                <a:cs typeface="Calibri"/>
                <a:sym typeface="Calibri"/>
              </a:rPr>
              <a:t>proposition</a:t>
            </a:r>
            <a:endParaRPr sz="4400">
              <a:solidFill>
                <a:schemeClr val="dk1"/>
              </a:solidFill>
              <a:latin typeface="Calibri"/>
              <a:ea typeface="Calibri"/>
              <a:cs typeface="Calibri"/>
              <a:sym typeface="Calibri"/>
            </a:endParaRPr>
          </a:p>
        </p:txBody>
      </p:sp>
      <p:sp>
        <p:nvSpPr>
          <p:cNvPr id="356" name="Google Shape;356;p13"/>
          <p:cNvSpPr txBox="1"/>
          <p:nvPr/>
        </p:nvSpPr>
        <p:spPr>
          <a:xfrm>
            <a:off x="285610" y="1612975"/>
            <a:ext cx="6304598" cy="48936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it-IT" sz="2400">
                <a:solidFill>
                  <a:schemeClr val="dk1"/>
                </a:solidFill>
                <a:latin typeface="Calibri"/>
                <a:ea typeface="Calibri"/>
                <a:cs typeface="Calibri"/>
                <a:sym typeface="Calibri"/>
              </a:rPr>
              <a:t>Through XR </a:t>
            </a:r>
            <a:r>
              <a:rPr lang="it-IT" sz="2400">
                <a:solidFill>
                  <a:schemeClr val="dk1"/>
                </a:solidFill>
                <a:latin typeface="Calibri"/>
                <a:ea typeface="Calibri"/>
                <a:cs typeface="Calibri"/>
                <a:sym typeface="Calibri"/>
              </a:rPr>
              <a:t>the feeling of </a:t>
            </a:r>
            <a:r>
              <a:rPr b="1" lang="it-IT" sz="2400">
                <a:solidFill>
                  <a:schemeClr val="dk1"/>
                </a:solidFill>
                <a:latin typeface="Calibri"/>
                <a:ea typeface="Calibri"/>
                <a:cs typeface="Calibri"/>
                <a:sym typeface="Calibri"/>
              </a:rPr>
              <a:t>immersion</a:t>
            </a:r>
            <a:r>
              <a:rPr lang="it-IT" sz="2400">
                <a:solidFill>
                  <a:schemeClr val="dk1"/>
                </a:solidFill>
                <a:latin typeface="Calibri"/>
                <a:ea typeface="Calibri"/>
                <a:cs typeface="Calibri"/>
                <a:sym typeface="Calibri"/>
              </a:rPr>
              <a:t> is deeply </a:t>
            </a:r>
            <a:r>
              <a:rPr b="1" lang="it-IT" sz="2400">
                <a:solidFill>
                  <a:schemeClr val="dk1"/>
                </a:solidFill>
                <a:latin typeface="Calibri"/>
                <a:ea typeface="Calibri"/>
                <a:cs typeface="Calibri"/>
                <a:sym typeface="Calibri"/>
              </a:rPr>
              <a:t>enhanced</a:t>
            </a:r>
            <a:r>
              <a:rPr lang="it-IT" sz="2400">
                <a:solidFill>
                  <a:schemeClr val="dk1"/>
                </a:solidFill>
                <a:latin typeface="Calibri"/>
                <a:ea typeface="Calibri"/>
                <a:cs typeface="Calibri"/>
                <a:sym typeface="Calibri"/>
              </a:rPr>
              <a:t> </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Patients can </a:t>
            </a:r>
            <a:r>
              <a:rPr b="1" lang="it-IT" sz="2400">
                <a:solidFill>
                  <a:schemeClr val="dk1"/>
                </a:solidFill>
                <a:latin typeface="Calibri"/>
                <a:ea typeface="Calibri"/>
                <a:cs typeface="Calibri"/>
                <a:sym typeface="Calibri"/>
              </a:rPr>
              <a:t>interact</a:t>
            </a:r>
            <a:r>
              <a:rPr lang="it-IT" sz="2400">
                <a:solidFill>
                  <a:schemeClr val="dk1"/>
                </a:solidFill>
                <a:latin typeface="Calibri"/>
                <a:ea typeface="Calibri"/>
                <a:cs typeface="Calibri"/>
                <a:sym typeface="Calibri"/>
              </a:rPr>
              <a:t> with the arm, watch it </a:t>
            </a:r>
            <a:r>
              <a:rPr b="1" lang="it-IT" sz="2400">
                <a:solidFill>
                  <a:schemeClr val="dk1"/>
                </a:solidFill>
                <a:latin typeface="Calibri"/>
                <a:ea typeface="Calibri"/>
                <a:cs typeface="Calibri"/>
                <a:sym typeface="Calibri"/>
              </a:rPr>
              <a:t>disappear</a:t>
            </a:r>
            <a:r>
              <a:rPr lang="it-IT" sz="2400">
                <a:solidFill>
                  <a:schemeClr val="dk1"/>
                </a:solidFill>
                <a:latin typeface="Calibri"/>
                <a:ea typeface="Calibri"/>
                <a:cs typeface="Calibri"/>
                <a:sym typeface="Calibri"/>
              </a:rPr>
              <a:t> and </a:t>
            </a:r>
            <a:r>
              <a:rPr b="1" lang="it-IT" sz="2400">
                <a:solidFill>
                  <a:schemeClr val="dk1"/>
                </a:solidFill>
                <a:latin typeface="Calibri"/>
                <a:ea typeface="Calibri"/>
                <a:cs typeface="Calibri"/>
                <a:sym typeface="Calibri"/>
              </a:rPr>
              <a:t>compare</a:t>
            </a:r>
            <a:r>
              <a:rPr lang="it-IT" sz="2400">
                <a:solidFill>
                  <a:schemeClr val="dk1"/>
                </a:solidFill>
                <a:latin typeface="Calibri"/>
                <a:ea typeface="Calibri"/>
                <a:cs typeface="Calibri"/>
                <a:sym typeface="Calibri"/>
              </a:rPr>
              <a:t> it with the </a:t>
            </a:r>
            <a:r>
              <a:rPr b="1" lang="it-IT" sz="2400">
                <a:solidFill>
                  <a:schemeClr val="dk1"/>
                </a:solidFill>
                <a:latin typeface="Calibri"/>
                <a:ea typeface="Calibri"/>
                <a:cs typeface="Calibri"/>
                <a:sym typeface="Calibri"/>
              </a:rPr>
              <a:t>physical environment </a:t>
            </a:r>
            <a:endParaRPr/>
          </a:p>
          <a:p>
            <a:pPr indent="-285750" lvl="1" marL="742950" marR="0" rtl="0" algn="l">
              <a:spcBef>
                <a:spcPts val="0"/>
              </a:spcBef>
              <a:spcAft>
                <a:spcPts val="0"/>
              </a:spcAft>
              <a:buClr>
                <a:schemeClr val="dk1"/>
              </a:buClr>
              <a:buSzPts val="2400"/>
              <a:buFont typeface="Arial"/>
              <a:buChar char="•"/>
            </a:pPr>
            <a:r>
              <a:rPr b="0" i="0" lang="it-IT" sz="2400" u="none" cap="none" strike="noStrike">
                <a:solidFill>
                  <a:schemeClr val="dk1"/>
                </a:solidFill>
                <a:latin typeface="Calibri"/>
                <a:ea typeface="Calibri"/>
                <a:cs typeface="Calibri"/>
                <a:sym typeface="Calibri"/>
              </a:rPr>
              <a:t>not possible with VR and mirrors </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b="1" lang="it-IT" sz="2400">
                <a:solidFill>
                  <a:schemeClr val="dk1"/>
                </a:solidFill>
                <a:latin typeface="Calibri"/>
                <a:ea typeface="Calibri"/>
                <a:cs typeface="Calibri"/>
                <a:sym typeface="Calibri"/>
              </a:rPr>
              <a:t>Stem-tracking</a:t>
            </a:r>
            <a:r>
              <a:rPr lang="it-IT" sz="2400">
                <a:solidFill>
                  <a:schemeClr val="dk1"/>
                </a:solidFill>
                <a:latin typeface="Calibri"/>
                <a:ea typeface="Calibri"/>
                <a:cs typeface="Calibri"/>
                <a:sym typeface="Calibri"/>
              </a:rPr>
              <a:t> could provide motion feedback as well, reinforcing the feeling of immersion</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it-IT" sz="2400">
                <a:solidFill>
                  <a:schemeClr val="dk1"/>
                </a:solidFill>
                <a:latin typeface="Calibri"/>
                <a:ea typeface="Calibri"/>
                <a:cs typeface="Calibri"/>
                <a:sym typeface="Calibri"/>
              </a:rPr>
              <a:t>In the scope of XR, there are </a:t>
            </a:r>
            <a:r>
              <a:rPr b="1" lang="it-IT" sz="2400">
                <a:solidFill>
                  <a:schemeClr val="dk1"/>
                </a:solidFill>
                <a:latin typeface="Calibri"/>
                <a:ea typeface="Calibri"/>
                <a:cs typeface="Calibri"/>
                <a:sym typeface="Calibri"/>
              </a:rPr>
              <a:t>no relevant competitors</a:t>
            </a:r>
            <a:endParaRPr b="1"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Future work</a:t>
            </a:r>
            <a:endParaRPr/>
          </a:p>
        </p:txBody>
      </p:sp>
      <p:sp>
        <p:nvSpPr>
          <p:cNvPr id="362" name="Google Shape;36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b="1" lang="it-IT"/>
              <a:t>Stem-tracking</a:t>
            </a:r>
            <a:r>
              <a:rPr lang="it-IT"/>
              <a:t> could be implemented in order to provide motion feedback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b="1" lang="it-IT"/>
              <a:t>Further personalization</a:t>
            </a:r>
            <a:r>
              <a:rPr lang="it-IT"/>
              <a:t> of the arm could be implemented such as skin color, mesh pattern, etc.</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it-IT"/>
              <a:t>Currently, the only </a:t>
            </a:r>
            <a:r>
              <a:rPr b="1" lang="it-IT"/>
              <a:t>joints</a:t>
            </a:r>
            <a:r>
              <a:rPr lang="it-IT"/>
              <a:t> that enable </a:t>
            </a:r>
            <a:r>
              <a:rPr b="1" lang="it-IT"/>
              <a:t>rotations</a:t>
            </a:r>
            <a:r>
              <a:rPr lang="it-IT"/>
              <a:t> are the elbow and the wrist, but this feature could be added </a:t>
            </a:r>
            <a:r>
              <a:rPr b="1" lang="it-IT"/>
              <a:t>to each finger</a:t>
            </a:r>
            <a:r>
              <a:rPr lang="it-IT"/>
              <a:t>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it-IT"/>
              <a:t>The use of the application could be extended to </a:t>
            </a:r>
            <a:r>
              <a:rPr b="1" lang="it-IT"/>
              <a:t>lower limbs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5"/>
          <p:cNvSpPr txBox="1"/>
          <p:nvPr>
            <p:ph type="title"/>
          </p:nvPr>
        </p:nvSpPr>
        <p:spPr>
          <a:xfrm>
            <a:off x="4606192" y="299024"/>
            <a:ext cx="5395058"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Extra - questionnaires</a:t>
            </a:r>
            <a:endParaRPr/>
          </a:p>
        </p:txBody>
      </p:sp>
      <p:sp>
        <p:nvSpPr>
          <p:cNvPr id="368" name="Google Shape;368;p15"/>
          <p:cNvSpPr txBox="1"/>
          <p:nvPr>
            <p:ph idx="1" type="body"/>
          </p:nvPr>
        </p:nvSpPr>
        <p:spPr>
          <a:xfrm>
            <a:off x="4606192" y="1825625"/>
            <a:ext cx="7435244"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b="1" lang="it-IT" sz="2400"/>
              <a:t>Two questionnaire </a:t>
            </a:r>
            <a:r>
              <a:rPr lang="it-IT" sz="2400"/>
              <a:t>can be filled in:</a:t>
            </a:r>
            <a:endParaRPr/>
          </a:p>
          <a:p>
            <a:pPr indent="-228600" lvl="1" marL="685800" rtl="0" algn="l">
              <a:lnSpc>
                <a:spcPct val="90000"/>
              </a:lnSpc>
              <a:spcBef>
                <a:spcPts val="500"/>
              </a:spcBef>
              <a:spcAft>
                <a:spcPts val="0"/>
              </a:spcAft>
              <a:buClr>
                <a:schemeClr val="dk1"/>
              </a:buClr>
              <a:buSzPts val="2400"/>
              <a:buChar char="•"/>
            </a:pPr>
            <a:r>
              <a:rPr lang="it-IT"/>
              <a:t>Answers saved in </a:t>
            </a:r>
            <a:r>
              <a:rPr b="1" lang="it-IT"/>
              <a:t>.json files</a:t>
            </a:r>
            <a:r>
              <a:rPr lang="it-IT"/>
              <a:t> </a:t>
            </a:r>
            <a:endParaRPr/>
          </a:p>
          <a:p>
            <a:pPr indent="-228600" lvl="1" marL="685800" rtl="0" algn="l">
              <a:lnSpc>
                <a:spcPct val="90000"/>
              </a:lnSpc>
              <a:spcBef>
                <a:spcPts val="500"/>
              </a:spcBef>
              <a:spcAft>
                <a:spcPts val="0"/>
              </a:spcAft>
              <a:buClr>
                <a:schemeClr val="dk1"/>
              </a:buClr>
              <a:buSzPts val="2400"/>
              <a:buChar char="•"/>
            </a:pPr>
            <a:r>
              <a:rPr lang="it-IT"/>
              <a:t>Files </a:t>
            </a:r>
            <a:r>
              <a:rPr b="1" lang="it-IT"/>
              <a:t>named after</a:t>
            </a:r>
            <a:r>
              <a:rPr lang="it-IT"/>
              <a:t> </a:t>
            </a:r>
            <a:r>
              <a:rPr b="1" lang="it-IT"/>
              <a:t>type</a:t>
            </a:r>
            <a:r>
              <a:rPr lang="it-IT"/>
              <a:t> of questionnaire and </a:t>
            </a:r>
            <a:r>
              <a:rPr b="1" lang="it-IT"/>
              <a:t>timestamp</a:t>
            </a:r>
            <a:r>
              <a:rPr lang="it-IT"/>
              <a:t>…</a:t>
            </a:r>
            <a:endParaRPr/>
          </a:p>
          <a:p>
            <a:pPr indent="-228600" lvl="1" marL="685800" rtl="0" algn="l">
              <a:lnSpc>
                <a:spcPct val="90000"/>
              </a:lnSpc>
              <a:spcBef>
                <a:spcPts val="500"/>
              </a:spcBef>
              <a:spcAft>
                <a:spcPts val="0"/>
              </a:spcAft>
              <a:buClr>
                <a:schemeClr val="dk1"/>
              </a:buClr>
              <a:buSzPts val="2400"/>
              <a:buChar char="•"/>
            </a:pPr>
            <a:r>
              <a:rPr lang="it-IT"/>
              <a:t>… and retrievable through </a:t>
            </a:r>
            <a:r>
              <a:rPr b="1" lang="it-IT"/>
              <a:t>Windows Device Portal</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it-IT" sz="2400"/>
              <a:t>Questionnaires:</a:t>
            </a:r>
            <a:endParaRPr/>
          </a:p>
          <a:p>
            <a:pPr indent="-228600" lvl="1" marL="685800" rtl="0" algn="l">
              <a:lnSpc>
                <a:spcPct val="90000"/>
              </a:lnSpc>
              <a:spcBef>
                <a:spcPts val="500"/>
              </a:spcBef>
              <a:spcAft>
                <a:spcPts val="0"/>
              </a:spcAft>
              <a:buClr>
                <a:schemeClr val="dk1"/>
              </a:buClr>
              <a:buSzPts val="2400"/>
              <a:buChar char="•"/>
            </a:pPr>
            <a:r>
              <a:rPr lang="it-IT"/>
              <a:t>Short-form of </a:t>
            </a:r>
            <a:r>
              <a:rPr b="1" lang="it-IT"/>
              <a:t>McGill pain questionnaire</a:t>
            </a:r>
            <a:r>
              <a:rPr lang="it-IT"/>
              <a:t> (</a:t>
            </a:r>
            <a:r>
              <a:rPr lang="it-IT" u="sng">
                <a:solidFill>
                  <a:schemeClr val="hlink"/>
                </a:solidFill>
                <a:hlinkClick r:id="rId3"/>
              </a:rPr>
              <a:t>https://www.physio-pedia.com/Short-form_McGill_Pain_Questionnaire</a:t>
            </a:r>
            <a:r>
              <a:rPr lang="it-IT"/>
              <a:t> )</a:t>
            </a:r>
            <a:endParaRPr/>
          </a:p>
          <a:p>
            <a:pPr indent="-228600" lvl="1" marL="685800" rtl="0" algn="l">
              <a:lnSpc>
                <a:spcPct val="90000"/>
              </a:lnSpc>
              <a:spcBef>
                <a:spcPts val="500"/>
              </a:spcBef>
              <a:spcAft>
                <a:spcPts val="0"/>
              </a:spcAft>
              <a:buClr>
                <a:schemeClr val="dk1"/>
              </a:buClr>
              <a:buSzPts val="2400"/>
              <a:buChar char="•"/>
            </a:pPr>
            <a:r>
              <a:rPr lang="it-IT"/>
              <a:t>A </a:t>
            </a:r>
            <a:r>
              <a:rPr b="1" lang="it-IT"/>
              <a:t>Brief Pain Inventory</a:t>
            </a:r>
            <a:r>
              <a:rPr lang="it-IT"/>
              <a:t> (Italian version)</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69" name="Google Shape;369;p15"/>
          <p:cNvPicPr preferRelativeResize="0"/>
          <p:nvPr/>
        </p:nvPicPr>
        <p:blipFill rotWithShape="1">
          <a:blip r:embed="rId4">
            <a:alphaModFix/>
          </a:blip>
          <a:srcRect b="0" l="0" r="0" t="0"/>
          <a:stretch/>
        </p:blipFill>
        <p:spPr>
          <a:xfrm>
            <a:off x="-88135" y="-121186"/>
            <a:ext cx="4541914" cy="4383404"/>
          </a:xfrm>
          <a:prstGeom prst="rect">
            <a:avLst/>
          </a:prstGeom>
          <a:noFill/>
          <a:ln>
            <a:noFill/>
          </a:ln>
        </p:spPr>
      </p:pic>
      <p:pic>
        <p:nvPicPr>
          <p:cNvPr id="370" name="Google Shape;370;p15"/>
          <p:cNvPicPr preferRelativeResize="0"/>
          <p:nvPr/>
        </p:nvPicPr>
        <p:blipFill rotWithShape="1">
          <a:blip r:embed="rId5">
            <a:alphaModFix/>
          </a:blip>
          <a:srcRect b="0" l="0" r="0" t="0"/>
          <a:stretch/>
        </p:blipFill>
        <p:spPr>
          <a:xfrm>
            <a:off x="-240548" y="4262218"/>
            <a:ext cx="4694327" cy="2706859"/>
          </a:xfrm>
          <a:prstGeom prst="rect">
            <a:avLst/>
          </a:prstGeom>
          <a:noFill/>
          <a:ln>
            <a:noFill/>
          </a:ln>
        </p:spPr>
      </p:pic>
      <p:sp>
        <p:nvSpPr>
          <p:cNvPr id="371" name="Google Shape;371;p15"/>
          <p:cNvSpPr txBox="1"/>
          <p:nvPr/>
        </p:nvSpPr>
        <p:spPr>
          <a:xfrm>
            <a:off x="3823478" y="6358921"/>
            <a:ext cx="1260602" cy="40011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1" lang="it-IT" sz="1800" u="none" cap="none" strike="noStrike">
                <a:solidFill>
                  <a:srgbClr val="000000"/>
                </a:solidFill>
                <a:latin typeface="Calibri"/>
                <a:ea typeface="Calibri"/>
                <a:cs typeface="Calibri"/>
                <a:sym typeface="Calibri"/>
              </a:rPr>
              <a:t>A </a:t>
            </a:r>
            <a:r>
              <a:rPr b="0" i="1" lang="it-IT" sz="2000" u="none" cap="none" strike="noStrike">
                <a:solidFill>
                  <a:srgbClr val="000000"/>
                </a:solidFill>
                <a:latin typeface="Calibri"/>
                <a:ea typeface="Calibri"/>
                <a:cs typeface="Calibri"/>
                <a:sym typeface="Calibri"/>
              </a:rPr>
              <a:t>question</a:t>
            </a:r>
            <a:endParaRPr/>
          </a:p>
        </p:txBody>
      </p:sp>
      <p:sp>
        <p:nvSpPr>
          <p:cNvPr id="372" name="Google Shape;372;p15"/>
          <p:cNvSpPr txBox="1"/>
          <p:nvPr/>
        </p:nvSpPr>
        <p:spPr>
          <a:xfrm>
            <a:off x="2182822" y="1740632"/>
            <a:ext cx="2331792" cy="400110"/>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Calibri"/>
              <a:buNone/>
            </a:pPr>
            <a:r>
              <a:rPr b="0" i="1" lang="it-IT" sz="2000" u="none" cap="none" strike="noStrike">
                <a:solidFill>
                  <a:srgbClr val="000000"/>
                </a:solidFill>
                <a:latin typeface="Calibri"/>
                <a:ea typeface="Calibri"/>
                <a:cs typeface="Calibri"/>
                <a:sym typeface="Calibri"/>
              </a:rPr>
              <a:t>McGill’s introduction</a:t>
            </a:r>
            <a:endParaRPr b="0" i="1" sz="20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it-IT"/>
              <a:t>Who we are:</a:t>
            </a:r>
            <a:endParaRPr/>
          </a:p>
        </p:txBody>
      </p:sp>
      <p:sp>
        <p:nvSpPr>
          <p:cNvPr id="243" name="Google Shape;243;p2"/>
          <p:cNvSpPr txBox="1"/>
          <p:nvPr>
            <p:ph idx="1" type="body"/>
          </p:nvPr>
        </p:nvSpPr>
        <p:spPr>
          <a:xfrm>
            <a:off x="215900" y="1974432"/>
            <a:ext cx="6400800" cy="259238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it-IT"/>
              <a:t>Carlo Leopoldo Reinotti</a:t>
            </a:r>
            <a:endParaRPr/>
          </a:p>
          <a:p>
            <a:pPr indent="-228600" lvl="0" marL="228600" rtl="0" algn="l">
              <a:lnSpc>
                <a:spcPct val="90000"/>
              </a:lnSpc>
              <a:spcBef>
                <a:spcPts val="1000"/>
              </a:spcBef>
              <a:spcAft>
                <a:spcPts val="0"/>
              </a:spcAft>
              <a:buClr>
                <a:schemeClr val="dk1"/>
              </a:buClr>
              <a:buSzPts val="2800"/>
              <a:buChar char="•"/>
            </a:pPr>
            <a:r>
              <a:rPr lang="it-IT" u="sng">
                <a:solidFill>
                  <a:schemeClr val="hlink"/>
                </a:solidFill>
                <a:hlinkClick r:id="rId3"/>
              </a:rPr>
              <a:t>carloleopoldo.reinotti@mail.polimi.it</a:t>
            </a:r>
            <a:endParaRPr/>
          </a:p>
          <a:p>
            <a:pPr indent="-228600" lvl="0" marL="228600" rtl="0" algn="l">
              <a:lnSpc>
                <a:spcPct val="90000"/>
              </a:lnSpc>
              <a:spcBef>
                <a:spcPts val="1000"/>
              </a:spcBef>
              <a:spcAft>
                <a:spcPts val="0"/>
              </a:spcAft>
              <a:buClr>
                <a:schemeClr val="dk1"/>
              </a:buClr>
              <a:buSzPts val="2800"/>
              <a:buChar char="•"/>
            </a:pPr>
            <a:r>
              <a:rPr lang="it-IT"/>
              <a:t>Human-Computer Interaction &amp; Design (EIT Digital)</a:t>
            </a:r>
            <a:endParaRPr/>
          </a:p>
          <a:p>
            <a:pPr indent="0" lvl="0" marL="0" rtl="0" algn="l">
              <a:lnSpc>
                <a:spcPct val="90000"/>
              </a:lnSpc>
              <a:spcBef>
                <a:spcPts val="1000"/>
              </a:spcBef>
              <a:spcAft>
                <a:spcPts val="0"/>
              </a:spcAft>
              <a:buClr>
                <a:schemeClr val="dk1"/>
              </a:buClr>
              <a:buSzPts val="2800"/>
              <a:buNone/>
            </a:pPr>
            <a:r>
              <a:t/>
            </a:r>
            <a:endParaRPr/>
          </a:p>
        </p:txBody>
      </p:sp>
      <p:sp>
        <p:nvSpPr>
          <p:cNvPr id="244" name="Google Shape;244;p2"/>
          <p:cNvSpPr txBox="1"/>
          <p:nvPr/>
        </p:nvSpPr>
        <p:spPr>
          <a:xfrm>
            <a:off x="6832600" y="1974432"/>
            <a:ext cx="5143500" cy="19005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i="0" lang="it-IT" sz="2800" u="none" cap="none" strike="noStrike">
                <a:solidFill>
                  <a:srgbClr val="000000"/>
                </a:solidFill>
                <a:latin typeface="Calibri"/>
                <a:ea typeface="Calibri"/>
                <a:cs typeface="Calibri"/>
                <a:sym typeface="Calibri"/>
              </a:rPr>
              <a:t>Enrico Sarneri </a:t>
            </a:r>
            <a:endParaRPr/>
          </a:p>
          <a:p>
            <a:pPr indent="-457200" lvl="0" marL="457200" marR="0" rtl="0" algn="l">
              <a:lnSpc>
                <a:spcPct val="90000"/>
              </a:lnSpc>
              <a:spcBef>
                <a:spcPts val="1000"/>
              </a:spcBef>
              <a:spcAft>
                <a:spcPts val="0"/>
              </a:spcAft>
              <a:buClr>
                <a:schemeClr val="dk1"/>
              </a:buClr>
              <a:buSzPts val="2800"/>
              <a:buFont typeface="Arial"/>
              <a:buChar char="•"/>
            </a:pPr>
            <a:r>
              <a:rPr b="0" i="0" lang="it-IT" sz="2800" u="sng" cap="none" strike="noStrike">
                <a:solidFill>
                  <a:schemeClr val="hlink"/>
                </a:solidFill>
                <a:latin typeface="Calibri"/>
                <a:ea typeface="Calibri"/>
                <a:cs typeface="Calibri"/>
                <a:sym typeface="Calibri"/>
                <a:hlinkClick r:id="rId4"/>
              </a:rPr>
              <a:t>enrico.sarneri@mail.polimi.it</a:t>
            </a:r>
            <a:endParaRPr b="0" i="0" sz="2800" u="none" cap="none" strike="noStrike">
              <a:solidFill>
                <a:schemeClr val="dk1"/>
              </a:solidFill>
              <a:latin typeface="Calibri"/>
              <a:ea typeface="Calibri"/>
              <a:cs typeface="Calibri"/>
              <a:sym typeface="Calibri"/>
            </a:endParaRPr>
          </a:p>
          <a:p>
            <a:pPr indent="-457200" lvl="0" marL="457200" marR="0" rtl="0" algn="l">
              <a:lnSpc>
                <a:spcPct val="90000"/>
              </a:lnSpc>
              <a:spcBef>
                <a:spcPts val="1000"/>
              </a:spcBef>
              <a:spcAft>
                <a:spcPts val="0"/>
              </a:spcAft>
              <a:buClr>
                <a:srgbClr val="000000"/>
              </a:buClr>
              <a:buSzPts val="2800"/>
              <a:buFont typeface="Arial"/>
              <a:buChar char="•"/>
            </a:pPr>
            <a:r>
              <a:rPr b="0" i="0" lang="it-IT" sz="2800" u="none" cap="none" strike="noStrike">
                <a:solidFill>
                  <a:srgbClr val="000000"/>
                </a:solidFill>
                <a:latin typeface="Calibri"/>
                <a:ea typeface="Calibri"/>
                <a:cs typeface="Calibri"/>
                <a:sym typeface="Calibri"/>
              </a:rPr>
              <a:t>Computer Science &amp; Engineering</a:t>
            </a:r>
            <a:endParaRPr/>
          </a:p>
        </p:txBody>
      </p:sp>
      <p:pic>
        <p:nvPicPr>
          <p:cNvPr descr="Immagine che contiene persona, parete, interni&#10;&#10;Descrizione generata automaticamente" id="245" name="Google Shape;245;p2"/>
          <p:cNvPicPr preferRelativeResize="0"/>
          <p:nvPr/>
        </p:nvPicPr>
        <p:blipFill rotWithShape="1">
          <a:blip r:embed="rId5">
            <a:alphaModFix/>
          </a:blip>
          <a:srcRect b="10185" l="-1201" r="1200" t="0"/>
          <a:stretch/>
        </p:blipFill>
        <p:spPr>
          <a:xfrm>
            <a:off x="1870076" y="4158183"/>
            <a:ext cx="1835150" cy="2197648"/>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00" kx="0" rotWithShape="0" algn="bl" stA="33000" stPos="0" sy="-100000" ky="0"/>
          </a:effectLst>
        </p:spPr>
      </p:pic>
      <p:pic>
        <p:nvPicPr>
          <p:cNvPr descr="Immagine che contiene persona, uomo, posando, blu&#10;&#10;Descrizione generata automaticamente" id="246" name="Google Shape;246;p2"/>
          <p:cNvPicPr preferRelativeResize="0"/>
          <p:nvPr/>
        </p:nvPicPr>
        <p:blipFill rotWithShape="1">
          <a:blip r:embed="rId6">
            <a:alphaModFix/>
          </a:blip>
          <a:srcRect b="21767" l="27681" r="25292" t="31484"/>
          <a:stretch/>
        </p:blipFill>
        <p:spPr>
          <a:xfrm>
            <a:off x="8486775" y="4158183"/>
            <a:ext cx="1835150" cy="2197648"/>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00" kx="0" rotWithShape="0" algn="bl" stA="33000"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The problem</a:t>
            </a:r>
            <a:endParaRPr/>
          </a:p>
        </p:txBody>
      </p:sp>
      <p:sp>
        <p:nvSpPr>
          <p:cNvPr id="252" name="Google Shape;25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it-IT" sz="3200"/>
              <a:t>Patients with an upper-limb amputation might suffer of </a:t>
            </a:r>
            <a:r>
              <a:rPr b="1" lang="it-IT" sz="3200"/>
              <a:t>Phantom Limb Sensations </a:t>
            </a:r>
            <a:r>
              <a:rPr lang="it-IT" sz="3200"/>
              <a:t>(PLS)</a:t>
            </a:r>
            <a:endParaRPr/>
          </a:p>
          <a:p>
            <a:pPr indent="-25400" lvl="0" marL="228600" rtl="0" algn="l">
              <a:lnSpc>
                <a:spcPct val="90000"/>
              </a:lnSpc>
              <a:spcBef>
                <a:spcPts val="1000"/>
              </a:spcBef>
              <a:spcAft>
                <a:spcPts val="0"/>
              </a:spcAft>
              <a:buClr>
                <a:schemeClr val="dk1"/>
              </a:buClr>
              <a:buSzPts val="3200"/>
              <a:buNone/>
            </a:pPr>
            <a:r>
              <a:t/>
            </a:r>
            <a:endParaRPr sz="3200"/>
          </a:p>
          <a:p>
            <a:pPr indent="-228600" lvl="0" marL="228600" rtl="0" algn="l">
              <a:lnSpc>
                <a:spcPct val="90000"/>
              </a:lnSpc>
              <a:spcBef>
                <a:spcPts val="1000"/>
              </a:spcBef>
              <a:spcAft>
                <a:spcPts val="0"/>
              </a:spcAft>
              <a:buClr>
                <a:schemeClr val="dk1"/>
              </a:buClr>
              <a:buSzPts val="3200"/>
              <a:buChar char="•"/>
            </a:pPr>
            <a:r>
              <a:rPr b="1" lang="it-IT" sz="3200"/>
              <a:t>NEEDS</a:t>
            </a:r>
            <a:r>
              <a:rPr lang="it-IT" sz="3200"/>
              <a:t> of the main stakeholders:</a:t>
            </a:r>
            <a:endParaRPr/>
          </a:p>
          <a:p>
            <a:pPr indent="-228600" lvl="1" marL="685800" rtl="0" algn="l">
              <a:lnSpc>
                <a:spcPct val="90000"/>
              </a:lnSpc>
              <a:spcBef>
                <a:spcPts val="500"/>
              </a:spcBef>
              <a:spcAft>
                <a:spcPts val="0"/>
              </a:spcAft>
              <a:buClr>
                <a:schemeClr val="dk1"/>
              </a:buClr>
              <a:buSzPts val="3200"/>
              <a:buChar char="•"/>
            </a:pPr>
            <a:r>
              <a:rPr lang="it-IT" sz="3200" u="sng"/>
              <a:t>Patients</a:t>
            </a:r>
            <a:r>
              <a:rPr lang="it-IT" sz="3200"/>
              <a:t>: mitigate or </a:t>
            </a:r>
            <a:r>
              <a:rPr b="1" lang="it-IT" sz="3200"/>
              <a:t>eliminate </a:t>
            </a:r>
            <a:r>
              <a:rPr lang="it-IT" sz="3200"/>
              <a:t>the pain or </a:t>
            </a:r>
            <a:r>
              <a:rPr b="1" lang="it-IT" sz="3200"/>
              <a:t>miscomfort </a:t>
            </a:r>
            <a:r>
              <a:rPr lang="it-IT" sz="3200"/>
              <a:t>caused by PLS with a non-invasive procedure </a:t>
            </a:r>
            <a:endParaRPr/>
          </a:p>
          <a:p>
            <a:pPr indent="-228600" lvl="1" marL="685800" rtl="0" algn="l">
              <a:lnSpc>
                <a:spcPct val="90000"/>
              </a:lnSpc>
              <a:spcBef>
                <a:spcPts val="500"/>
              </a:spcBef>
              <a:spcAft>
                <a:spcPts val="0"/>
              </a:spcAft>
              <a:buClr>
                <a:schemeClr val="dk1"/>
              </a:buClr>
              <a:buSzPts val="3200"/>
              <a:buChar char="•"/>
            </a:pPr>
            <a:r>
              <a:rPr lang="it-IT" sz="3200" u="sng"/>
              <a:t>Researchers</a:t>
            </a:r>
            <a:r>
              <a:rPr lang="it-IT" sz="3200"/>
              <a:t>: </a:t>
            </a:r>
            <a:r>
              <a:rPr b="1" lang="it-IT" sz="3200"/>
              <a:t>gather </a:t>
            </a:r>
            <a:r>
              <a:rPr lang="it-IT" sz="3200"/>
              <a:t>useful </a:t>
            </a:r>
            <a:r>
              <a:rPr b="1" lang="it-IT" sz="3200"/>
              <a:t>data </a:t>
            </a:r>
            <a:r>
              <a:rPr lang="it-IT" sz="3200"/>
              <a:t>and feedback in order to develop new treatments</a:t>
            </a:r>
            <a:endParaRPr/>
          </a:p>
          <a:p>
            <a:pPr indent="-76200" lvl="1" marL="6858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
          <p:cNvSpPr txBox="1"/>
          <p:nvPr>
            <p:ph type="title"/>
          </p:nvPr>
        </p:nvSpPr>
        <p:spPr>
          <a:xfrm>
            <a:off x="8394700" y="365125"/>
            <a:ext cx="29591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UNG model</a:t>
            </a:r>
            <a:endParaRPr/>
          </a:p>
        </p:txBody>
      </p:sp>
      <p:pic>
        <p:nvPicPr>
          <p:cNvPr id="258" name="Google Shape;258;p4"/>
          <p:cNvPicPr preferRelativeResize="0"/>
          <p:nvPr>
            <p:ph idx="1" type="body"/>
          </p:nvPr>
        </p:nvPicPr>
        <p:blipFill rotWithShape="1">
          <a:blip r:embed="rId3">
            <a:alphaModFix/>
          </a:blip>
          <a:srcRect b="0" l="0" r="0" t="0"/>
          <a:stretch/>
        </p:blipFill>
        <p:spPr>
          <a:xfrm>
            <a:off x="1764832" y="-101774"/>
            <a:ext cx="8662336" cy="7061547"/>
          </a:xfrm>
          <a:prstGeom prst="rect">
            <a:avLst/>
          </a:prstGeom>
          <a:noFill/>
          <a:ln>
            <a:noFill/>
          </a:ln>
        </p:spPr>
      </p:pic>
      <p:sp>
        <p:nvSpPr>
          <p:cNvPr id="259" name="Google Shape;259;p4"/>
          <p:cNvSpPr txBox="1"/>
          <p:nvPr/>
        </p:nvSpPr>
        <p:spPr>
          <a:xfrm>
            <a:off x="35183" y="1336038"/>
            <a:ext cx="208893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1800" u="none" cap="none" strike="noStrike">
                <a:solidFill>
                  <a:schemeClr val="dk1"/>
                </a:solidFill>
                <a:latin typeface="Calibri"/>
                <a:ea typeface="Calibri"/>
                <a:cs typeface="Calibri"/>
                <a:sym typeface="Calibri"/>
              </a:rPr>
              <a:t>Note: Stakeholders, Needs and Goals are mapped with the use of letters</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5"/>
          <p:cNvSpPr txBox="1"/>
          <p:nvPr>
            <p:ph type="title"/>
          </p:nvPr>
        </p:nvSpPr>
        <p:spPr>
          <a:xfrm>
            <a:off x="643467" y="321734"/>
            <a:ext cx="513641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it-IT"/>
              <a:t>State of the art</a:t>
            </a:r>
            <a:endParaRPr/>
          </a:p>
        </p:txBody>
      </p:sp>
      <p:sp>
        <p:nvSpPr>
          <p:cNvPr id="266" name="Google Shape;266;p5"/>
          <p:cNvSpPr txBox="1"/>
          <p:nvPr>
            <p:ph idx="1" type="body"/>
          </p:nvPr>
        </p:nvSpPr>
        <p:spPr>
          <a:xfrm>
            <a:off x="643468" y="1782981"/>
            <a:ext cx="5452532" cy="43939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it-IT" sz="2000"/>
              <a:t>Therapies are currently conducted in two ways:</a:t>
            </a:r>
            <a:endParaRPr/>
          </a:p>
          <a:p>
            <a:pPr indent="0" lvl="0" marL="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it-IT" sz="2000"/>
              <a:t>With the </a:t>
            </a:r>
            <a:r>
              <a:rPr b="1" lang="it-IT" sz="2000"/>
              <a:t>use of a</a:t>
            </a:r>
            <a:r>
              <a:rPr lang="it-IT" sz="2000"/>
              <a:t> </a:t>
            </a:r>
            <a:r>
              <a:rPr b="1" lang="it-IT" sz="2000"/>
              <a:t>mirror</a:t>
            </a:r>
            <a:r>
              <a:rPr lang="it-IT" sz="2000"/>
              <a:t> placed trasversally in front of the user</a:t>
            </a:r>
            <a:endParaRPr/>
          </a:p>
          <a:p>
            <a:pPr indent="-228600" lvl="1" marL="685800" rtl="0" algn="l">
              <a:lnSpc>
                <a:spcPct val="90000"/>
              </a:lnSpc>
              <a:spcBef>
                <a:spcPts val="500"/>
              </a:spcBef>
              <a:spcAft>
                <a:spcPts val="0"/>
              </a:spcAft>
              <a:buClr>
                <a:schemeClr val="dk1"/>
              </a:buClr>
              <a:buSzPts val="2000"/>
              <a:buChar char="•"/>
            </a:pPr>
            <a:r>
              <a:rPr lang="it-IT" sz="2000"/>
              <a:t>The illusion of the lost arm is created by watching the </a:t>
            </a:r>
            <a:r>
              <a:rPr b="1" lang="it-IT" sz="2000"/>
              <a:t>reflection</a:t>
            </a:r>
            <a:r>
              <a:rPr lang="it-IT" sz="2000"/>
              <a:t> of the other one</a:t>
            </a:r>
            <a:endParaRPr/>
          </a:p>
          <a:p>
            <a:pPr indent="-101600" lvl="1" marL="685800" rtl="0" algn="l">
              <a:lnSpc>
                <a:spcPct val="90000"/>
              </a:lnSpc>
              <a:spcBef>
                <a:spcPts val="500"/>
              </a:spcBef>
              <a:spcAft>
                <a:spcPts val="0"/>
              </a:spcAft>
              <a:buClr>
                <a:schemeClr val="dk1"/>
              </a:buClr>
              <a:buSzPts val="2000"/>
              <a:buNone/>
            </a:pPr>
            <a:r>
              <a:t/>
            </a:r>
            <a:endParaRPr sz="2000" u="sng">
              <a:solidFill>
                <a:schemeClr val="hlink"/>
              </a:solidFill>
              <a:hlinkClick r:id="rId3"/>
            </a:endParaRPr>
          </a:p>
          <a:p>
            <a:pPr indent="-101600" lvl="1" marL="685800" rtl="0" algn="l">
              <a:lnSpc>
                <a:spcPct val="90000"/>
              </a:lnSpc>
              <a:spcBef>
                <a:spcPts val="500"/>
              </a:spcBef>
              <a:spcAft>
                <a:spcPts val="0"/>
              </a:spcAft>
              <a:buClr>
                <a:schemeClr val="dk1"/>
              </a:buClr>
              <a:buSzPts val="2000"/>
              <a:buNone/>
            </a:pPr>
            <a:r>
              <a:t/>
            </a:r>
            <a:endParaRPr sz="2000" u="sng">
              <a:solidFill>
                <a:schemeClr val="hlink"/>
              </a:solidFill>
              <a:hlinkClick r:id="rId4"/>
            </a:endParaRPr>
          </a:p>
          <a:p>
            <a:pPr indent="-228600" lvl="0" marL="228600" rtl="0" algn="l">
              <a:lnSpc>
                <a:spcPct val="90000"/>
              </a:lnSpc>
              <a:spcBef>
                <a:spcPts val="1000"/>
              </a:spcBef>
              <a:spcAft>
                <a:spcPts val="0"/>
              </a:spcAft>
              <a:buClr>
                <a:schemeClr val="dk1"/>
              </a:buClr>
              <a:buSzPts val="2000"/>
              <a:buChar char="•"/>
            </a:pPr>
            <a:r>
              <a:rPr lang="it-IT" sz="2000"/>
              <a:t>By exploiting </a:t>
            </a:r>
            <a:r>
              <a:rPr b="1" lang="it-IT" sz="2000"/>
              <a:t>Virtual Reality </a:t>
            </a:r>
            <a:r>
              <a:rPr lang="it-IT" sz="2000"/>
              <a:t>environments with the use of Oculus Rift</a:t>
            </a:r>
            <a:endParaRPr/>
          </a:p>
          <a:p>
            <a:pPr indent="-228600" lvl="1" marL="685800" rtl="0" algn="l">
              <a:lnSpc>
                <a:spcPct val="90000"/>
              </a:lnSpc>
              <a:spcBef>
                <a:spcPts val="500"/>
              </a:spcBef>
              <a:spcAft>
                <a:spcPts val="0"/>
              </a:spcAft>
              <a:buClr>
                <a:schemeClr val="dk1"/>
              </a:buClr>
              <a:buSzPts val="2000"/>
              <a:buChar char="•"/>
            </a:pPr>
            <a:r>
              <a:rPr lang="it-IT" sz="2000" u="sng">
                <a:solidFill>
                  <a:schemeClr val="hlink"/>
                </a:solidFill>
                <a:hlinkClick r:id="rId5"/>
              </a:rPr>
              <a:t>https://academic.oup.com/painmedicine/article/20/10/2051/5511535</a:t>
            </a:r>
            <a:endParaRPr sz="2000"/>
          </a:p>
          <a:p>
            <a:pPr indent="0" lvl="0" marL="0" rtl="0" algn="l">
              <a:lnSpc>
                <a:spcPct val="90000"/>
              </a:lnSpc>
              <a:spcBef>
                <a:spcPts val="1000"/>
              </a:spcBef>
              <a:spcAft>
                <a:spcPts val="0"/>
              </a:spcAft>
              <a:buClr>
                <a:schemeClr val="dk1"/>
              </a:buClr>
              <a:buSzPts val="2000"/>
              <a:buNone/>
            </a:pPr>
            <a:r>
              <a:t/>
            </a:r>
            <a:endParaRPr sz="2000"/>
          </a:p>
        </p:txBody>
      </p:sp>
      <p:grpSp>
        <p:nvGrpSpPr>
          <p:cNvPr id="267" name="Google Shape;267;p5"/>
          <p:cNvGrpSpPr/>
          <p:nvPr/>
        </p:nvGrpSpPr>
        <p:grpSpPr>
          <a:xfrm>
            <a:off x="11123132" y="713128"/>
            <a:ext cx="1068867" cy="2126625"/>
            <a:chOff x="10918968" y="713127"/>
            <a:chExt cx="1273032" cy="2532832"/>
          </a:xfrm>
        </p:grpSpPr>
        <p:sp>
          <p:nvSpPr>
            <p:cNvPr id="268" name="Google Shape;268;p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0" name="Google Shape;270;p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magine che contiene persona, esterni, abbigliamento&#10;&#10;Descrizione generata automaticamente" id="272" name="Google Shape;272;p5"/>
          <p:cNvPicPr preferRelativeResize="0"/>
          <p:nvPr/>
        </p:nvPicPr>
        <p:blipFill rotWithShape="1">
          <a:blip r:embed="rId6">
            <a:alphaModFix/>
          </a:blip>
          <a:srcRect b="-1" l="7563" r="3520" t="0"/>
          <a:stretch/>
        </p:blipFill>
        <p:spPr>
          <a:xfrm>
            <a:off x="6786390" y="3617522"/>
            <a:ext cx="5779884" cy="3428999"/>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Immagine che contiene persona, interni, persone&#10;&#10;Descrizione generata automaticamente" id="273" name="Google Shape;273;p5"/>
          <p:cNvPicPr preferRelativeResize="0"/>
          <p:nvPr/>
        </p:nvPicPr>
        <p:blipFill rotWithShape="1">
          <a:blip r:embed="rId7">
            <a:alphaModFix/>
          </a:blip>
          <a:srcRect b="0" l="0" r="0" t="0"/>
          <a:stretch/>
        </p:blipFill>
        <p:spPr>
          <a:xfrm>
            <a:off x="6786390" y="-229897"/>
            <a:ext cx="5488345" cy="3658897"/>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
          <p:cNvSpPr txBox="1"/>
          <p:nvPr>
            <p:ph type="title"/>
          </p:nvPr>
        </p:nvSpPr>
        <p:spPr>
          <a:xfrm>
            <a:off x="838200" y="33203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The solution</a:t>
            </a:r>
            <a:endParaRPr/>
          </a:p>
        </p:txBody>
      </p:sp>
      <p:sp>
        <p:nvSpPr>
          <p:cNvPr id="279" name="Google Shape;279;p6"/>
          <p:cNvSpPr txBox="1"/>
          <p:nvPr>
            <p:ph idx="1" type="body"/>
          </p:nvPr>
        </p:nvSpPr>
        <p:spPr>
          <a:xfrm>
            <a:off x="512867" y="1800725"/>
            <a:ext cx="11166265" cy="17714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b="1" lang="it-IT" sz="3200"/>
              <a:t>eXtended Reality </a:t>
            </a:r>
            <a:r>
              <a:rPr lang="it-IT" sz="3200"/>
              <a:t>application that:</a:t>
            </a:r>
            <a:endParaRPr/>
          </a:p>
          <a:p>
            <a:pPr indent="-228600" lvl="1" marL="685800" rtl="0" algn="l">
              <a:lnSpc>
                <a:spcPct val="90000"/>
              </a:lnSpc>
              <a:spcBef>
                <a:spcPts val="500"/>
              </a:spcBef>
              <a:spcAft>
                <a:spcPts val="0"/>
              </a:spcAft>
              <a:buClr>
                <a:schemeClr val="dk1"/>
              </a:buClr>
              <a:buSzPts val="3200"/>
              <a:buChar char="•"/>
            </a:pPr>
            <a:r>
              <a:rPr lang="it-IT" sz="3200"/>
              <a:t>creates a </a:t>
            </a:r>
            <a:r>
              <a:rPr b="1" lang="it-IT" sz="3200"/>
              <a:t>virtual model</a:t>
            </a:r>
            <a:r>
              <a:rPr lang="it-IT" sz="3200"/>
              <a:t> to </a:t>
            </a:r>
            <a:r>
              <a:rPr b="1" lang="it-IT" sz="3200"/>
              <a:t>substitute</a:t>
            </a:r>
            <a:r>
              <a:rPr lang="it-IT" sz="3200"/>
              <a:t> the missing upper limb</a:t>
            </a:r>
            <a:endParaRPr sz="3200"/>
          </a:p>
          <a:p>
            <a:pPr indent="-228600" lvl="1" marL="685800" rtl="0" algn="l">
              <a:lnSpc>
                <a:spcPct val="90000"/>
              </a:lnSpc>
              <a:spcBef>
                <a:spcPts val="500"/>
              </a:spcBef>
              <a:spcAft>
                <a:spcPts val="0"/>
              </a:spcAft>
              <a:buClr>
                <a:schemeClr val="dk1"/>
              </a:buClr>
              <a:buSzPts val="3200"/>
              <a:buChar char="•"/>
            </a:pPr>
            <a:r>
              <a:rPr lang="it-IT" sz="3200"/>
              <a:t> makes the model </a:t>
            </a:r>
            <a:r>
              <a:rPr b="1" lang="it-IT" sz="3200"/>
              <a:t>gradually disappear</a:t>
            </a:r>
            <a:r>
              <a:rPr lang="it-IT" sz="3200"/>
              <a:t>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80" name="Google Shape;280;p6"/>
          <p:cNvSpPr txBox="1"/>
          <p:nvPr/>
        </p:nvSpPr>
        <p:spPr>
          <a:xfrm>
            <a:off x="2073680" y="3939561"/>
            <a:ext cx="804463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200">
                <a:solidFill>
                  <a:schemeClr val="dk1"/>
                </a:solidFill>
                <a:latin typeface="Calibri"/>
                <a:ea typeface="Calibri"/>
                <a:cs typeface="Calibri"/>
                <a:sym typeface="Calibri"/>
              </a:rPr>
              <a:t>The application was designed in three sections:</a:t>
            </a:r>
            <a:endParaRPr/>
          </a:p>
        </p:txBody>
      </p:sp>
      <p:sp>
        <p:nvSpPr>
          <p:cNvPr id="281" name="Google Shape;281;p6"/>
          <p:cNvSpPr txBox="1"/>
          <p:nvPr/>
        </p:nvSpPr>
        <p:spPr>
          <a:xfrm>
            <a:off x="1610502" y="4891772"/>
            <a:ext cx="22153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800">
                <a:solidFill>
                  <a:schemeClr val="dk1"/>
                </a:solidFill>
                <a:latin typeface="Calibri"/>
                <a:ea typeface="Calibri"/>
                <a:cs typeface="Calibri"/>
                <a:sym typeface="Calibri"/>
              </a:rPr>
              <a:t>Configuration</a:t>
            </a:r>
            <a:endParaRPr b="1" sz="2800">
              <a:solidFill>
                <a:schemeClr val="dk1"/>
              </a:solidFill>
              <a:latin typeface="Calibri"/>
              <a:ea typeface="Calibri"/>
              <a:cs typeface="Calibri"/>
              <a:sym typeface="Calibri"/>
            </a:endParaRPr>
          </a:p>
        </p:txBody>
      </p:sp>
      <p:sp>
        <p:nvSpPr>
          <p:cNvPr id="282" name="Google Shape;282;p6"/>
          <p:cNvSpPr txBox="1"/>
          <p:nvPr/>
        </p:nvSpPr>
        <p:spPr>
          <a:xfrm>
            <a:off x="5200641" y="4891772"/>
            <a:ext cx="179071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800">
                <a:solidFill>
                  <a:schemeClr val="dk1"/>
                </a:solidFill>
                <a:latin typeface="Calibri"/>
                <a:ea typeface="Calibri"/>
                <a:cs typeface="Calibri"/>
                <a:sym typeface="Calibri"/>
              </a:rPr>
              <a:t>Free mode</a:t>
            </a:r>
            <a:endParaRPr/>
          </a:p>
        </p:txBody>
      </p:sp>
      <p:sp>
        <p:nvSpPr>
          <p:cNvPr id="283" name="Google Shape;283;p6"/>
          <p:cNvSpPr txBox="1"/>
          <p:nvPr/>
        </p:nvSpPr>
        <p:spPr>
          <a:xfrm>
            <a:off x="8247397" y="4930625"/>
            <a:ext cx="233410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800">
                <a:solidFill>
                  <a:schemeClr val="dk1"/>
                </a:solidFill>
                <a:latin typeface="Calibri"/>
                <a:ea typeface="Calibri"/>
                <a:cs typeface="Calibri"/>
                <a:sym typeface="Calibri"/>
              </a:rPr>
              <a:t>Therapy mode</a:t>
            </a:r>
            <a:endParaRPr/>
          </a:p>
        </p:txBody>
      </p:sp>
      <p:pic>
        <p:nvPicPr>
          <p:cNvPr descr="Singolo ingranaggio con riempimento a tinta unita" id="284" name="Google Shape;284;p6"/>
          <p:cNvPicPr preferRelativeResize="0"/>
          <p:nvPr/>
        </p:nvPicPr>
        <p:blipFill rotWithShape="1">
          <a:blip r:embed="rId3">
            <a:alphaModFix/>
          </a:blip>
          <a:srcRect b="0" l="0" r="0" t="0"/>
          <a:stretch/>
        </p:blipFill>
        <p:spPr>
          <a:xfrm>
            <a:off x="2236291" y="5453845"/>
            <a:ext cx="914400" cy="914400"/>
          </a:xfrm>
          <a:prstGeom prst="rect">
            <a:avLst/>
          </a:prstGeom>
          <a:noFill/>
          <a:ln>
            <a:noFill/>
          </a:ln>
        </p:spPr>
      </p:pic>
      <p:pic>
        <p:nvPicPr>
          <p:cNvPr descr="Gesto della mano con riempimento a tinta unita" id="285" name="Google Shape;285;p6"/>
          <p:cNvPicPr preferRelativeResize="0"/>
          <p:nvPr/>
        </p:nvPicPr>
        <p:blipFill rotWithShape="1">
          <a:blip r:embed="rId4">
            <a:alphaModFix/>
          </a:blip>
          <a:srcRect b="0" l="0" r="0" t="0"/>
          <a:stretch/>
        </p:blipFill>
        <p:spPr>
          <a:xfrm>
            <a:off x="5638799" y="5453845"/>
            <a:ext cx="914400" cy="914400"/>
          </a:xfrm>
          <a:prstGeom prst="rect">
            <a:avLst/>
          </a:prstGeom>
          <a:noFill/>
          <a:ln>
            <a:noFill/>
          </a:ln>
        </p:spPr>
      </p:pic>
      <p:pic>
        <p:nvPicPr>
          <p:cNvPr descr="Appunti con riempimento a tinta unita" id="286" name="Google Shape;286;p6"/>
          <p:cNvPicPr preferRelativeResize="0"/>
          <p:nvPr/>
        </p:nvPicPr>
        <p:blipFill rotWithShape="1">
          <a:blip r:embed="rId5">
            <a:alphaModFix/>
          </a:blip>
          <a:srcRect b="0" l="0" r="0" t="0"/>
          <a:stretch/>
        </p:blipFill>
        <p:spPr>
          <a:xfrm>
            <a:off x="9041309" y="5453845"/>
            <a:ext cx="914400"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Immagine che contiene testo&#10;&#10;Descrizione generata automaticamente" id="291" name="Google Shape;291;p7"/>
          <p:cNvPicPr preferRelativeResize="0"/>
          <p:nvPr/>
        </p:nvPicPr>
        <p:blipFill rotWithShape="1">
          <a:blip r:embed="rId3">
            <a:alphaModFix/>
          </a:blip>
          <a:srcRect b="31217" l="-2449" r="2449" t="29325"/>
          <a:stretch/>
        </p:blipFill>
        <p:spPr>
          <a:xfrm>
            <a:off x="3845252" y="4730347"/>
            <a:ext cx="4000751" cy="2152640"/>
          </a:xfrm>
          <a:prstGeom prst="rect">
            <a:avLst/>
          </a:prstGeom>
          <a:noFill/>
          <a:ln>
            <a:noFill/>
          </a:ln>
        </p:spPr>
      </p:pic>
      <p:sp>
        <p:nvSpPr>
          <p:cNvPr id="292" name="Google Shape;292;p7"/>
          <p:cNvSpPr txBox="1"/>
          <p:nvPr>
            <p:ph type="title"/>
          </p:nvPr>
        </p:nvSpPr>
        <p:spPr>
          <a:xfrm>
            <a:off x="838200" y="33203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The solution </a:t>
            </a:r>
            <a:endParaRPr/>
          </a:p>
        </p:txBody>
      </p:sp>
      <p:sp>
        <p:nvSpPr>
          <p:cNvPr id="293" name="Google Shape;293;p7"/>
          <p:cNvSpPr txBox="1"/>
          <p:nvPr/>
        </p:nvSpPr>
        <p:spPr>
          <a:xfrm>
            <a:off x="371868" y="2086638"/>
            <a:ext cx="5941381" cy="3136243"/>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rgbClr val="000000"/>
              </a:buClr>
              <a:buSzPts val="3200"/>
              <a:buFont typeface="Arial"/>
              <a:buChar char="•"/>
            </a:pPr>
            <a:r>
              <a:rPr b="1" i="0" lang="it-IT" sz="3200" u="none" cap="none" strike="noStrike">
                <a:solidFill>
                  <a:srgbClr val="000000"/>
                </a:solidFill>
                <a:latin typeface="Calibri"/>
                <a:ea typeface="Calibri"/>
                <a:cs typeface="Calibri"/>
                <a:sym typeface="Calibri"/>
              </a:rPr>
              <a:t>Configuration</a:t>
            </a:r>
            <a:r>
              <a:rPr b="0" i="0" lang="it-IT" sz="3200" u="none" cap="none" strike="noStrike">
                <a:solidFill>
                  <a:srgbClr val="000000"/>
                </a:solidFill>
                <a:latin typeface="Calibri"/>
                <a:ea typeface="Calibri"/>
                <a:cs typeface="Calibri"/>
                <a:sym typeface="Calibri"/>
              </a:rPr>
              <a:t> and </a:t>
            </a:r>
            <a:r>
              <a:rPr b="1" i="0" lang="it-IT" sz="3200" u="none" cap="none" strike="noStrike">
                <a:solidFill>
                  <a:srgbClr val="000000"/>
                </a:solidFill>
                <a:latin typeface="Calibri"/>
                <a:ea typeface="Calibri"/>
                <a:cs typeface="Calibri"/>
                <a:sym typeface="Calibri"/>
              </a:rPr>
              <a:t>Free Mode</a:t>
            </a:r>
            <a:r>
              <a:rPr b="0" i="0" lang="it-IT" sz="3200" u="none" cap="none" strike="noStrike">
                <a:solidFill>
                  <a:srgbClr val="000000"/>
                </a:solidFill>
                <a:latin typeface="Calibri"/>
                <a:ea typeface="Calibri"/>
                <a:cs typeface="Calibri"/>
                <a:sym typeface="Calibri"/>
              </a:rPr>
              <a:t>: the patient can manually modify</a:t>
            </a:r>
            <a:endParaRPr sz="3200">
              <a:solidFill>
                <a:srgbClr val="000000"/>
              </a:solidFill>
              <a:latin typeface="Calibri"/>
              <a:ea typeface="Calibri"/>
              <a:cs typeface="Calibri"/>
              <a:sym typeface="Calibri"/>
            </a:endParaRPr>
          </a:p>
          <a:p>
            <a:pPr indent="-228600" lvl="1" marL="685800" marR="0" rtl="0" algn="l">
              <a:lnSpc>
                <a:spcPct val="90000"/>
              </a:lnSpc>
              <a:spcBef>
                <a:spcPts val="1000"/>
              </a:spcBef>
              <a:spcAft>
                <a:spcPts val="0"/>
              </a:spcAft>
              <a:buClr>
                <a:srgbClr val="000000"/>
              </a:buClr>
              <a:buSzPts val="3200"/>
              <a:buFont typeface="Arial"/>
              <a:buChar char="•"/>
            </a:pPr>
            <a:r>
              <a:rPr b="1" i="0" lang="it-IT" sz="3200" u="none" cap="none" strike="noStrike">
                <a:solidFill>
                  <a:srgbClr val="000000"/>
                </a:solidFill>
                <a:latin typeface="Calibri"/>
                <a:ea typeface="Calibri"/>
                <a:cs typeface="Calibri"/>
                <a:sym typeface="Calibri"/>
              </a:rPr>
              <a:t>size</a:t>
            </a:r>
            <a:r>
              <a:rPr b="0" i="0" lang="it-IT" sz="3200" u="none" cap="none" strike="noStrike">
                <a:solidFill>
                  <a:srgbClr val="000000"/>
                </a:solidFill>
                <a:latin typeface="Calibri"/>
                <a:ea typeface="Calibri"/>
                <a:cs typeface="Calibri"/>
                <a:sym typeface="Calibri"/>
              </a:rPr>
              <a:t> </a:t>
            </a:r>
            <a:endParaRPr b="0" i="0" sz="3200" u="none" cap="none" strike="noStrike">
              <a:solidFill>
                <a:srgbClr val="000000"/>
              </a:solidFill>
              <a:latin typeface="Calibri"/>
              <a:ea typeface="Calibri"/>
              <a:cs typeface="Calibri"/>
              <a:sym typeface="Calibri"/>
            </a:endParaRPr>
          </a:p>
          <a:p>
            <a:pPr indent="-228600" lvl="1" marL="685800" marR="0" rtl="0" algn="l">
              <a:lnSpc>
                <a:spcPct val="90000"/>
              </a:lnSpc>
              <a:spcBef>
                <a:spcPts val="1000"/>
              </a:spcBef>
              <a:spcAft>
                <a:spcPts val="0"/>
              </a:spcAft>
              <a:buClr>
                <a:srgbClr val="000000"/>
              </a:buClr>
              <a:buSzPts val="3200"/>
              <a:buFont typeface="Arial"/>
              <a:buChar char="•"/>
            </a:pPr>
            <a:r>
              <a:rPr b="0" i="0" lang="it-IT" sz="3200" u="none" cap="none" strike="noStrike">
                <a:solidFill>
                  <a:srgbClr val="000000"/>
                </a:solidFill>
                <a:latin typeface="Calibri"/>
                <a:ea typeface="Calibri"/>
                <a:cs typeface="Calibri"/>
                <a:sym typeface="Calibri"/>
              </a:rPr>
              <a:t>positions of the </a:t>
            </a:r>
            <a:r>
              <a:rPr b="1" i="0" lang="it-IT" sz="3200" u="none" cap="none" strike="noStrike">
                <a:solidFill>
                  <a:srgbClr val="000000"/>
                </a:solidFill>
                <a:latin typeface="Calibri"/>
                <a:ea typeface="Calibri"/>
                <a:cs typeface="Calibri"/>
                <a:sym typeface="Calibri"/>
              </a:rPr>
              <a:t>joints</a:t>
            </a:r>
            <a:r>
              <a:rPr b="0" i="0" lang="it-IT" sz="3200" u="none" cap="none" strike="noStrike">
                <a:solidFill>
                  <a:srgbClr val="000000"/>
                </a:solidFill>
                <a:latin typeface="Calibri"/>
                <a:ea typeface="Calibri"/>
                <a:cs typeface="Calibri"/>
                <a:sym typeface="Calibri"/>
              </a:rPr>
              <a:t> </a:t>
            </a:r>
            <a:endParaRPr/>
          </a:p>
          <a:p>
            <a:pPr indent="-228600" lvl="1" marL="685800" marR="0" rtl="0" algn="l">
              <a:lnSpc>
                <a:spcPct val="90000"/>
              </a:lnSpc>
              <a:spcBef>
                <a:spcPts val="1000"/>
              </a:spcBef>
              <a:spcAft>
                <a:spcPts val="0"/>
              </a:spcAft>
              <a:buClr>
                <a:srgbClr val="000000"/>
              </a:buClr>
              <a:buSzPts val="3200"/>
              <a:buFont typeface="Arial"/>
              <a:buChar char="•"/>
            </a:pPr>
            <a:r>
              <a:rPr b="1" i="0" lang="it-IT" sz="3200" u="none" cap="none" strike="noStrike">
                <a:solidFill>
                  <a:srgbClr val="000000"/>
                </a:solidFill>
                <a:latin typeface="Calibri"/>
                <a:ea typeface="Calibri"/>
                <a:cs typeface="Calibri"/>
                <a:sym typeface="Calibri"/>
              </a:rPr>
              <a:t>transparency</a:t>
            </a:r>
            <a:r>
              <a:rPr b="0" i="0" lang="it-IT" sz="3200" u="none" cap="none" strike="noStrike">
                <a:solidFill>
                  <a:srgbClr val="000000"/>
                </a:solidFill>
                <a:latin typeface="Calibri"/>
                <a:ea typeface="Calibri"/>
                <a:cs typeface="Calibri"/>
                <a:sym typeface="Calibri"/>
              </a:rPr>
              <a:t> of the arm model</a:t>
            </a:r>
            <a:endParaRPr/>
          </a:p>
        </p:txBody>
      </p:sp>
      <p:pic>
        <p:nvPicPr>
          <p:cNvPr descr="Immagine che contiene testo, persona&#10;&#10;Descrizione generata automaticamente" id="294" name="Google Shape;294;p7"/>
          <p:cNvPicPr preferRelativeResize="0"/>
          <p:nvPr/>
        </p:nvPicPr>
        <p:blipFill rotWithShape="1">
          <a:blip r:embed="rId4">
            <a:alphaModFix/>
          </a:blip>
          <a:srcRect b="0" l="0" r="0" t="0"/>
          <a:stretch/>
        </p:blipFill>
        <p:spPr>
          <a:xfrm>
            <a:off x="7153620" y="1422383"/>
            <a:ext cx="4309658" cy="256904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Immagine che contiene parete, interni, bianco, elettrodomestici&#10;&#10;Descrizione generata automaticamente" id="295" name="Google Shape;295;p7"/>
          <p:cNvPicPr preferRelativeResize="0"/>
          <p:nvPr/>
        </p:nvPicPr>
        <p:blipFill rotWithShape="1">
          <a:blip r:embed="rId5">
            <a:alphaModFix/>
          </a:blip>
          <a:srcRect b="0" l="0" r="0" t="0"/>
          <a:stretch/>
        </p:blipFill>
        <p:spPr>
          <a:xfrm>
            <a:off x="7846003" y="4151097"/>
            <a:ext cx="4185378" cy="248753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Indietro con riempimento a tinta unita" id="296" name="Google Shape;296;p7"/>
          <p:cNvPicPr preferRelativeResize="0"/>
          <p:nvPr/>
        </p:nvPicPr>
        <p:blipFill rotWithShape="1">
          <a:blip r:embed="rId6">
            <a:alphaModFix/>
          </a:blip>
          <a:srcRect b="0" l="0" r="0" t="0"/>
          <a:stretch/>
        </p:blipFill>
        <p:spPr>
          <a:xfrm rot="6553882">
            <a:off x="10639043" y="3538698"/>
            <a:ext cx="1224797" cy="12247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sp>
        <p:nvSpPr>
          <p:cNvPr id="301" name="Google Shape;301;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8"/>
          <p:cNvSpPr txBox="1"/>
          <p:nvPr>
            <p:ph type="title"/>
          </p:nvPr>
        </p:nvSpPr>
        <p:spPr>
          <a:xfrm>
            <a:off x="670705" y="399785"/>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it-IT">
                <a:solidFill>
                  <a:schemeClr val="dk1"/>
                </a:solidFill>
                <a:latin typeface="Calibri"/>
                <a:ea typeface="Calibri"/>
                <a:cs typeface="Calibri"/>
                <a:sym typeface="Calibri"/>
              </a:rPr>
              <a:t>The solution </a:t>
            </a:r>
            <a:endParaRPr/>
          </a:p>
        </p:txBody>
      </p:sp>
      <p:sp>
        <p:nvSpPr>
          <p:cNvPr id="303" name="Google Shape;303;p8"/>
          <p:cNvSpPr txBox="1"/>
          <p:nvPr/>
        </p:nvSpPr>
        <p:spPr>
          <a:xfrm>
            <a:off x="258924" y="2124024"/>
            <a:ext cx="5057432" cy="4145474"/>
          </a:xfrm>
          <a:prstGeom prst="rect">
            <a:avLst/>
          </a:prstGeom>
          <a:noFill/>
          <a:ln>
            <a:noFill/>
          </a:ln>
        </p:spPr>
        <p:txBody>
          <a:bodyPr anchorCtr="0" anchor="t" bIns="45700" lIns="91425" spcFirstLastPara="1" rIns="91425" wrap="square" tIns="45700">
            <a:normAutofit/>
          </a:bodyPr>
          <a:lstStyle/>
          <a:p>
            <a:pPr indent="-228600" lvl="0" marL="285750" marR="0" rtl="0" algn="l">
              <a:lnSpc>
                <a:spcPct val="90000"/>
              </a:lnSpc>
              <a:spcBef>
                <a:spcPts val="0"/>
              </a:spcBef>
              <a:spcAft>
                <a:spcPts val="0"/>
              </a:spcAft>
              <a:buClr>
                <a:schemeClr val="dk1"/>
              </a:buClr>
              <a:buSzPts val="3000"/>
              <a:buFont typeface="Arial"/>
              <a:buChar char="•"/>
            </a:pPr>
            <a:r>
              <a:rPr b="1" i="0" lang="it-IT" sz="3000" u="none" cap="none" strike="noStrike">
                <a:solidFill>
                  <a:schemeClr val="dk1"/>
                </a:solidFill>
                <a:latin typeface="Calibri"/>
                <a:ea typeface="Calibri"/>
                <a:cs typeface="Calibri"/>
                <a:sym typeface="Calibri"/>
              </a:rPr>
              <a:t>Therapy mode</a:t>
            </a:r>
            <a:r>
              <a:rPr b="0" i="0" lang="it-IT" sz="3000" u="none" cap="none" strike="noStrike">
                <a:solidFill>
                  <a:schemeClr val="dk1"/>
                </a:solidFill>
                <a:latin typeface="Calibri"/>
                <a:ea typeface="Calibri"/>
                <a:cs typeface="Calibri"/>
                <a:sym typeface="Calibri"/>
              </a:rPr>
              <a:t>: </a:t>
            </a:r>
            <a:r>
              <a:rPr b="1" i="0" lang="it-IT" sz="3000" u="none" cap="none" strike="noStrike">
                <a:solidFill>
                  <a:schemeClr val="dk1"/>
                </a:solidFill>
                <a:latin typeface="Calibri"/>
                <a:ea typeface="Calibri"/>
                <a:cs typeface="Calibri"/>
                <a:sym typeface="Calibri"/>
              </a:rPr>
              <a:t>visibility</a:t>
            </a:r>
            <a:r>
              <a:rPr b="0" i="0" lang="it-IT" sz="3000" u="none" cap="none" strike="noStrike">
                <a:solidFill>
                  <a:schemeClr val="dk1"/>
                </a:solidFill>
                <a:latin typeface="Calibri"/>
                <a:ea typeface="Calibri"/>
                <a:cs typeface="Calibri"/>
                <a:sym typeface="Calibri"/>
              </a:rPr>
              <a:t> of the arm gradually and </a:t>
            </a:r>
            <a:r>
              <a:rPr b="1" i="0" lang="it-IT" sz="3000" u="none" cap="none" strike="noStrike">
                <a:solidFill>
                  <a:schemeClr val="dk1"/>
                </a:solidFill>
                <a:latin typeface="Calibri"/>
                <a:ea typeface="Calibri"/>
                <a:cs typeface="Calibri"/>
                <a:sym typeface="Calibri"/>
              </a:rPr>
              <a:t>automatically modified </a:t>
            </a:r>
            <a:endParaRPr/>
          </a:p>
          <a:p>
            <a:pPr indent="-228600" lvl="1" marL="914400" marR="0" rtl="0" algn="l">
              <a:lnSpc>
                <a:spcPct val="90000"/>
              </a:lnSpc>
              <a:spcBef>
                <a:spcPts val="600"/>
              </a:spcBef>
              <a:spcAft>
                <a:spcPts val="0"/>
              </a:spcAft>
              <a:buClr>
                <a:schemeClr val="dk1"/>
              </a:buClr>
              <a:buSzPts val="3000"/>
              <a:buFont typeface="Arial"/>
              <a:buChar char="•"/>
            </a:pPr>
            <a:r>
              <a:rPr b="0" i="0" lang="it-IT" sz="3000" u="sng" cap="none" strike="noStrike">
                <a:solidFill>
                  <a:schemeClr val="dk1"/>
                </a:solidFill>
                <a:latin typeface="Calibri"/>
                <a:ea typeface="Calibri"/>
                <a:cs typeface="Calibri"/>
                <a:sym typeface="Calibri"/>
              </a:rPr>
              <a:t>Three inputs</a:t>
            </a:r>
            <a:endParaRPr/>
          </a:p>
          <a:p>
            <a:pPr indent="-228600" lvl="1" marL="914400" marR="0" rtl="0" algn="l">
              <a:lnSpc>
                <a:spcPct val="90000"/>
              </a:lnSpc>
              <a:spcBef>
                <a:spcPts val="600"/>
              </a:spcBef>
              <a:spcAft>
                <a:spcPts val="0"/>
              </a:spcAft>
              <a:buClr>
                <a:schemeClr val="dk1"/>
              </a:buClr>
              <a:buSzPts val="3000"/>
              <a:buFont typeface="Arial"/>
              <a:buChar char="•"/>
            </a:pPr>
            <a:r>
              <a:rPr b="0" i="0" lang="it-IT" sz="3000" u="none" cap="none" strike="noStrike">
                <a:solidFill>
                  <a:schemeClr val="dk1"/>
                </a:solidFill>
                <a:latin typeface="Calibri"/>
                <a:ea typeface="Calibri"/>
                <a:cs typeface="Calibri"/>
                <a:sym typeface="Calibri"/>
              </a:rPr>
              <a:t>Values indicated by the operator</a:t>
            </a:r>
            <a:endParaRPr/>
          </a:p>
          <a:p>
            <a:pPr indent="-228600" lvl="1" marL="914400" marR="0" rtl="0" algn="l">
              <a:lnSpc>
                <a:spcPct val="90000"/>
              </a:lnSpc>
              <a:spcBef>
                <a:spcPts val="600"/>
              </a:spcBef>
              <a:spcAft>
                <a:spcPts val="0"/>
              </a:spcAft>
              <a:buClr>
                <a:schemeClr val="dk1"/>
              </a:buClr>
              <a:buSzPts val="3000"/>
              <a:buFont typeface="Arial"/>
              <a:buChar char="•"/>
            </a:pPr>
            <a:r>
              <a:rPr b="0" i="0" lang="it-IT" sz="3000" u="sng" cap="none" strike="noStrike">
                <a:solidFill>
                  <a:schemeClr val="dk1"/>
                </a:solidFill>
                <a:latin typeface="Calibri"/>
                <a:ea typeface="Calibri"/>
                <a:cs typeface="Calibri"/>
                <a:sym typeface="Calibri"/>
              </a:rPr>
              <a:t>2 questionnaires</a:t>
            </a:r>
            <a:r>
              <a:rPr b="0" i="0" lang="it-IT" sz="3000" u="none" cap="none" strike="noStrike">
                <a:solidFill>
                  <a:schemeClr val="dk1"/>
                </a:solidFill>
                <a:latin typeface="Calibri"/>
                <a:ea typeface="Calibri"/>
                <a:cs typeface="Calibri"/>
                <a:sym typeface="Calibri"/>
              </a:rPr>
              <a:t> are</a:t>
            </a:r>
            <a:endParaRPr/>
          </a:p>
          <a:p>
            <a:pPr indent="0" lvl="1" marL="685800" marR="0" rtl="0" algn="l">
              <a:lnSpc>
                <a:spcPct val="90000"/>
              </a:lnSpc>
              <a:spcBef>
                <a:spcPts val="600"/>
              </a:spcBef>
              <a:spcAft>
                <a:spcPts val="0"/>
              </a:spcAft>
              <a:buNone/>
            </a:pPr>
            <a:r>
              <a:rPr b="0" i="0" lang="it-IT" sz="3000" u="none" cap="none" strike="noStrike">
                <a:solidFill>
                  <a:schemeClr val="dk1"/>
                </a:solidFill>
                <a:latin typeface="Calibri"/>
                <a:ea typeface="Calibri"/>
                <a:cs typeface="Calibri"/>
                <a:sym typeface="Calibri"/>
              </a:rPr>
              <a:t>	available (see “Extra”)</a:t>
            </a:r>
            <a:endParaRPr b="0" i="0" sz="3000" u="none" cap="none" strike="noStrike">
              <a:solidFill>
                <a:schemeClr val="dk1"/>
              </a:solidFill>
              <a:latin typeface="Calibri"/>
              <a:ea typeface="Calibri"/>
              <a:cs typeface="Calibri"/>
              <a:sym typeface="Calibri"/>
            </a:endParaRPr>
          </a:p>
          <a:p>
            <a:pPr indent="127000" lvl="0" marL="0" marR="0" rtl="0" algn="l">
              <a:lnSpc>
                <a:spcPct val="90000"/>
              </a:lnSpc>
              <a:spcBef>
                <a:spcPts val="6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nvGrpSpPr>
          <p:cNvPr id="304" name="Google Shape;304;p8"/>
          <p:cNvGrpSpPr/>
          <p:nvPr/>
        </p:nvGrpSpPr>
        <p:grpSpPr>
          <a:xfrm>
            <a:off x="0" y="4601497"/>
            <a:ext cx="1014060" cy="2017580"/>
            <a:chOff x="0" y="4601497"/>
            <a:chExt cx="1014060" cy="2017580"/>
          </a:xfrm>
        </p:grpSpPr>
        <p:sp>
          <p:nvSpPr>
            <p:cNvPr id="305" name="Google Shape;305;p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07" name="Google Shape;307;p8"/>
          <p:cNvGrpSpPr/>
          <p:nvPr/>
        </p:nvGrpSpPr>
        <p:grpSpPr>
          <a:xfrm>
            <a:off x="11219290" y="1"/>
            <a:ext cx="972709" cy="1935307"/>
            <a:chOff x="10918968" y="713127"/>
            <a:chExt cx="1273032" cy="2532832"/>
          </a:xfrm>
        </p:grpSpPr>
        <p:sp>
          <p:nvSpPr>
            <p:cNvPr id="308" name="Google Shape;308;p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10" name="Google Shape;310;p8"/>
          <p:cNvPicPr preferRelativeResize="0"/>
          <p:nvPr/>
        </p:nvPicPr>
        <p:blipFill rotWithShape="1">
          <a:blip r:embed="rId3">
            <a:alphaModFix/>
          </a:blip>
          <a:srcRect b="0" l="0" r="0" t="0"/>
          <a:stretch/>
        </p:blipFill>
        <p:spPr>
          <a:xfrm>
            <a:off x="5052506" y="1779204"/>
            <a:ext cx="6880570" cy="4661584"/>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it-IT"/>
              <a:t>Interaction paradigms</a:t>
            </a:r>
            <a:endParaRPr/>
          </a:p>
        </p:txBody>
      </p:sp>
      <p:sp>
        <p:nvSpPr>
          <p:cNvPr id="316" name="Google Shape;316;p9"/>
          <p:cNvSpPr txBox="1"/>
          <p:nvPr>
            <p:ph idx="1" type="body"/>
          </p:nvPr>
        </p:nvSpPr>
        <p:spPr>
          <a:xfrm>
            <a:off x="203200" y="1825625"/>
            <a:ext cx="7480808"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it-IT" sz="2400"/>
              <a:t>We used few and simple interactions paradigms provided by Hololens 2:</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it-IT" sz="2400"/>
              <a:t>All the </a:t>
            </a:r>
            <a:r>
              <a:rPr b="1" lang="it-IT" sz="2400"/>
              <a:t>buttons</a:t>
            </a:r>
            <a:r>
              <a:rPr lang="it-IT" sz="2400"/>
              <a:t> used are interactable by simply </a:t>
            </a:r>
            <a:r>
              <a:rPr b="1" lang="it-IT" sz="2400"/>
              <a:t>touching</a:t>
            </a:r>
            <a:r>
              <a:rPr lang="it-IT" sz="2400"/>
              <a:t> them</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it-IT" sz="2400"/>
              <a:t>Objects can be grabbed and moved by </a:t>
            </a:r>
            <a:r>
              <a:rPr b="1" lang="it-IT" sz="2400"/>
              <a:t>pinching</a:t>
            </a:r>
            <a:r>
              <a:rPr lang="it-IT" sz="2400"/>
              <a:t> them with two fingers</a:t>
            </a:r>
            <a:endParaRPr/>
          </a:p>
          <a:p>
            <a:pPr indent="-228600" lvl="1" marL="685800" rtl="0" algn="l">
              <a:lnSpc>
                <a:spcPct val="90000"/>
              </a:lnSpc>
              <a:spcBef>
                <a:spcPts val="500"/>
              </a:spcBef>
              <a:spcAft>
                <a:spcPts val="0"/>
              </a:spcAft>
              <a:buClr>
                <a:schemeClr val="dk1"/>
              </a:buClr>
              <a:buSzPts val="2400"/>
              <a:buChar char="•"/>
            </a:pPr>
            <a:r>
              <a:rPr lang="it-IT"/>
              <a:t>Parameters are selected by means of pinchable </a:t>
            </a:r>
            <a:r>
              <a:rPr b="1" lang="it-IT"/>
              <a:t>sliders</a:t>
            </a:r>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rPr lang="it-IT" sz="2400"/>
              <a:t>All interactions are implemented for a </a:t>
            </a:r>
            <a:r>
              <a:rPr b="1" lang="it-IT" sz="2400"/>
              <a:t>single-handed use</a:t>
            </a:r>
            <a:endParaRPr/>
          </a:p>
        </p:txBody>
      </p:sp>
      <p:pic>
        <p:nvPicPr>
          <p:cNvPr descr="Immagine che contiene freccia&#10;&#10;Descrizione generata automaticamente" id="317" name="Google Shape;317;p9"/>
          <p:cNvPicPr preferRelativeResize="0"/>
          <p:nvPr/>
        </p:nvPicPr>
        <p:blipFill rotWithShape="1">
          <a:blip r:embed="rId3">
            <a:alphaModFix/>
          </a:blip>
          <a:srcRect b="6703" l="0" r="0" t="16884"/>
          <a:stretch/>
        </p:blipFill>
        <p:spPr>
          <a:xfrm>
            <a:off x="7684008" y="4617720"/>
            <a:ext cx="4507992" cy="2240280"/>
          </a:xfrm>
          <a:prstGeom prst="rect">
            <a:avLst/>
          </a:prstGeom>
          <a:noFill/>
          <a:ln>
            <a:noFill/>
          </a:ln>
        </p:spPr>
      </p:pic>
      <p:pic>
        <p:nvPicPr>
          <p:cNvPr id="318" name="Google Shape;318;p9"/>
          <p:cNvPicPr preferRelativeResize="0"/>
          <p:nvPr/>
        </p:nvPicPr>
        <p:blipFill rotWithShape="1">
          <a:blip r:embed="rId4">
            <a:alphaModFix/>
          </a:blip>
          <a:srcRect b="4431" l="0" r="0" t="0"/>
          <a:stretch/>
        </p:blipFill>
        <p:spPr>
          <a:xfrm>
            <a:off x="7684008" y="0"/>
            <a:ext cx="4507992" cy="2240280"/>
          </a:xfrm>
          <a:prstGeom prst="rect">
            <a:avLst/>
          </a:prstGeom>
          <a:noFill/>
          <a:ln>
            <a:noFill/>
          </a:ln>
        </p:spPr>
      </p:pic>
      <p:pic>
        <p:nvPicPr>
          <p:cNvPr id="319" name="Google Shape;319;p9"/>
          <p:cNvPicPr preferRelativeResize="0"/>
          <p:nvPr/>
        </p:nvPicPr>
        <p:blipFill rotWithShape="1">
          <a:blip r:embed="rId5">
            <a:alphaModFix/>
          </a:blip>
          <a:srcRect b="3" l="12597" r="375" t="0"/>
          <a:stretch/>
        </p:blipFill>
        <p:spPr>
          <a:xfrm>
            <a:off x="7684008" y="2308860"/>
            <a:ext cx="4507992" cy="2240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onalizza struttur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2022-02-04T19:13:19Z</dcterms:created>
  <dc:creator>Carlo Leopoldo Reinotti</dc:creator>
</cp:coreProperties>
</file>